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4"/>
  </p:notesMasterIdLst>
  <p:handoutMasterIdLst>
    <p:handoutMasterId r:id="rId15"/>
  </p:handoutMasterIdLst>
  <p:sldIdLst>
    <p:sldId id="366" r:id="rId2"/>
    <p:sldId id="370" r:id="rId3"/>
    <p:sldId id="430" r:id="rId4"/>
    <p:sldId id="429" r:id="rId5"/>
    <p:sldId id="422" r:id="rId6"/>
    <p:sldId id="423" r:id="rId7"/>
    <p:sldId id="424" r:id="rId8"/>
    <p:sldId id="425" r:id="rId9"/>
    <p:sldId id="426" r:id="rId10"/>
    <p:sldId id="427" r:id="rId11"/>
    <p:sldId id="428" r:id="rId12"/>
    <p:sldId id="42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975" autoAdjust="0"/>
    <p:restoredTop sz="99846" autoAdjust="0"/>
  </p:normalViewPr>
  <p:slideViewPr>
    <p:cSldViewPr>
      <p:cViewPr varScale="1">
        <p:scale>
          <a:sx n="69" d="100"/>
          <a:sy n="69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D1EC5E6-0442-41A5-8FE8-E0B91C7F6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2268945-9A77-4686-8482-04224696A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A42D88-F2D5-4449-BD87-42140AD07BF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39C7AC-EFA4-4D9E-95FF-2050945BB991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10975-5797-4B01-BADA-B0A563F22E61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D5F655-007E-4449-8848-B076980BD49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06B5BE-A6C6-4619-8DD3-0AE151BF625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0D6128-062B-4A9E-BA51-F776DD1FD2B8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A6A7AD-F7C0-4DAE-A9A0-911DB83ECE23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A0A953-B0E2-43A0-BD75-C093DC5B032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8C2490-7965-46AE-9E45-3F9546170F3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5DB203-59DE-4769-B369-68FC61D4241B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0791C1-C709-45AB-9A67-CB453B0F97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5D4F89-0A23-4CC6-B28E-F61E9815B4E6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</p:grpSp>
      <p:sp>
        <p:nvSpPr>
          <p:cNvPr id="175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5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D2537-DF20-4A65-87AD-03D7A9E26025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547C0-4F9B-46D6-A790-2CBE8F625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602C-60F0-4950-88D0-7F7DC460735A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600F7-8725-4160-BE95-60A73E586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45013-A878-490E-8138-898B79085538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68D2F-7BFF-4C85-B540-F94052798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88CF-172C-4D74-9225-0CE15CA5F710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AFB29-FD28-4BB3-8BE2-C0F8CD180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0668F-A37B-46E4-8CC5-377A17D55862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DF421-38AA-4CBD-A4AB-BD7FA845B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1F436-47BB-4A02-9BC9-6F19386B7858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5F3F5-42C4-4719-B203-9546E8F57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4A865-B279-485A-BCC7-7A599F090A21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FAF53-0B04-48A4-84F1-DC2C8F44F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C451B-08C5-488E-BC8F-D8F675A8A6F4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E3FB5-684D-4170-8493-F2F03B13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A56D4-F8B3-4B96-96EB-A2366DD27772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2415A-93D7-4857-8705-15290EEE1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DA179-5ED8-4BE9-8B88-944F60106DF9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EDAE-7BD6-4503-A64C-D77C10DC0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93FFA-0800-43EB-BB8F-068D8C2BA1D3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D634B-1FB4-4455-BCFF-A3C8924F7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B3145-42C9-49B0-9EE6-F619DB154483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7D04-7C4A-4837-B63E-8C86896F5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0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077A4C2-EFBD-4BAD-BD16-6A43BFD5610D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1740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4DA5410-0BF2-4269-9ECF-77148FD10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factory.com/animations/flags/nations_g_to_n/indonesia_fi_md_clr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5" descr="indonesia_fi_md_clr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8113" y="161925"/>
            <a:ext cx="9779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4" descr="logodepk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0550" y="142875"/>
            <a:ext cx="8350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27063" y="2133600"/>
            <a:ext cx="7772400" cy="3505200"/>
          </a:xfrm>
        </p:spPr>
        <p:txBody>
          <a:bodyPr/>
          <a:lstStyle/>
          <a:p>
            <a:pPr algn="ctr"/>
            <a:r>
              <a:rPr lang="en-US" sz="3200" b="1" smtClean="0">
                <a:solidFill>
                  <a:schemeClr val="tx1"/>
                </a:solidFill>
              </a:rPr>
              <a:t>REVIEW DAK SUBBID YANFAR &amp; PENYUSUNAN MENU DEKONSENTRASI </a:t>
            </a:r>
            <a:br>
              <a:rPr lang="en-US" sz="3200" b="1" smtClean="0">
                <a:solidFill>
                  <a:schemeClr val="tx1"/>
                </a:solidFill>
              </a:rPr>
            </a:br>
            <a:r>
              <a:rPr lang="en-US" sz="3200" b="1" smtClean="0">
                <a:solidFill>
                  <a:schemeClr val="tx1"/>
                </a:solidFill>
              </a:rPr>
              <a:t>PROGRAM KEFARMASIAN DAN ALAT KESEHATAN</a:t>
            </a:r>
            <a:br>
              <a:rPr lang="en-US" sz="3200" b="1" smtClean="0">
                <a:solidFill>
                  <a:schemeClr val="tx1"/>
                </a:solidFill>
              </a:rPr>
            </a:br>
            <a:r>
              <a:rPr lang="en-US" sz="3200" b="1" smtClean="0">
                <a:solidFill>
                  <a:schemeClr val="tx1"/>
                </a:solidFill>
              </a:rPr>
              <a:t>TAHUN ANGGARAN 2015</a:t>
            </a:r>
            <a:r>
              <a:rPr lang="id-ID" sz="3200" b="1" smtClean="0">
                <a:solidFill>
                  <a:schemeClr val="tx1"/>
                </a:solidFill>
              </a:rPr>
              <a:t/>
            </a:r>
            <a:br>
              <a:rPr lang="id-ID" sz="3200" b="1" smtClean="0">
                <a:solidFill>
                  <a:schemeClr val="tx1"/>
                </a:solidFill>
              </a:rPr>
            </a:br>
            <a:r>
              <a:rPr lang="id-ID" sz="3200" b="1" smtClean="0">
                <a:solidFill>
                  <a:schemeClr val="tx1"/>
                </a:solidFill>
              </a:rPr>
              <a:t/>
            </a:r>
            <a:br>
              <a:rPr lang="id-ID" sz="3200" b="1" smtClean="0">
                <a:solidFill>
                  <a:schemeClr val="tx1"/>
                </a:solidFill>
              </a:rPr>
            </a:br>
            <a:r>
              <a:rPr lang="id-ID" sz="3200" b="1" smtClean="0">
                <a:solidFill>
                  <a:schemeClr val="tx1"/>
                </a:solidFill>
              </a:rPr>
              <a:t>(Ketua Kelompok : Bu Susi /Gorontalo</a:t>
            </a:r>
            <a:endParaRPr lang="en-US" sz="3200" b="1" i="1" smtClean="0">
              <a:latin typeface="Albertus Medium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logodepk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304800"/>
            <a:ext cx="984250" cy="990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2291" name="Title 1"/>
          <p:cNvSpPr txBox="1">
            <a:spLocks/>
          </p:cNvSpPr>
          <p:nvPr/>
        </p:nvSpPr>
        <p:spPr bwMode="auto">
          <a:xfrm>
            <a:off x="1981200" y="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>
                <a:solidFill>
                  <a:schemeClr val="tx2"/>
                </a:solidFill>
              </a:rPr>
              <a:t>MENU DEKONSENTRASI</a:t>
            </a:r>
            <a:br>
              <a:rPr lang="en-US" sz="3200">
                <a:solidFill>
                  <a:schemeClr val="tx2"/>
                </a:solidFill>
              </a:rPr>
            </a:br>
            <a:r>
              <a:rPr lang="fi-FI" sz="3200">
                <a:solidFill>
                  <a:schemeClr val="tx2"/>
                </a:solidFill>
              </a:rPr>
              <a:t>OBLIK DAN PERBEKKES</a:t>
            </a:r>
            <a:r>
              <a:rPr lang="id-ID" sz="3200">
                <a:solidFill>
                  <a:schemeClr val="tx2"/>
                </a:solidFill>
              </a:rPr>
              <a:t>)</a:t>
            </a:r>
            <a:endParaRPr lang="en-US" sz="3200">
              <a:solidFill>
                <a:schemeClr val="tx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4950" y="1143000"/>
          <a:ext cx="8756649" cy="5702829"/>
        </p:xfrm>
        <a:graphic>
          <a:graphicData uri="http://schemas.openxmlformats.org/drawingml/2006/table">
            <a:tbl>
              <a:tblPr/>
              <a:tblGrid>
                <a:gridCol w="331859"/>
                <a:gridCol w="2264597"/>
                <a:gridCol w="425749"/>
                <a:gridCol w="2402267"/>
                <a:gridCol w="387462"/>
                <a:gridCol w="2944715"/>
              </a:tblGrid>
              <a:tr h="2477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2013</a:t>
                      </a:r>
                    </a:p>
                  </a:txBody>
                  <a:tcPr marL="8725" marR="8725" marT="87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2014</a:t>
                      </a:r>
                    </a:p>
                  </a:txBody>
                  <a:tcPr marL="8725" marR="8725" marT="87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Draft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WAJIB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WAJIB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WAJIB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Monitoring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Ketersediaan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Obat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Vaksin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Sosialisasi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e-logistic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e-catalog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725" marR="8725" marT="87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Biaya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operasional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Instalasi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Farmasi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Kab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/Kota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OK,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dengan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ditambah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utk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Biaya Operasional Instalasi Farmasi Propinsi dan Kab/Kota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Penyusunan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RKO PKD</a:t>
                      </a:r>
                    </a:p>
                  </a:txBody>
                  <a:tcPr marL="8725" marR="8725" marT="87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725" marR="8725" marT="87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Biaya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distribusi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obat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vaksin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kab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kota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0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Biaya Distribusi Obat dan Vaksin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Sinkronisasi dan harmonisasi </a:t>
                      </a:r>
                      <a:r>
                        <a:rPr lang="nb-NO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one gate policy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725" marR="8725" marT="87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Kajian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biaya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obat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pada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pelayanan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kesehatan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tingkat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pertama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Maksud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bentuk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kajian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?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Apa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sudah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disesuaikan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dengan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kondisi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daerah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mis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. SDM?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Sebaiknya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dipindah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menu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pilihan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Pemantapan Penerapan E-Catalog Sistem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Biaya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Operasional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Instalasi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Farmasi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Propinsi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Kab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/Kota</a:t>
                      </a:r>
                    </a:p>
                  </a:txBody>
                  <a:tcPr marL="8725" marR="8725" marT="87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8725" marR="8725" marT="87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Sosialisasi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e-catalogue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OK,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dengan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catatan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untuk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Kab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/Kota &amp; RS)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Biaya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Distribusi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Obat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Vaksin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Kab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/Kota</a:t>
                      </a:r>
                    </a:p>
                  </a:txBody>
                  <a:tcPr marL="8725" marR="8725" marT="87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Penyusunan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RKO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pelayanan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kesehatan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(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Dasar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Rujukan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Program)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072"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Monitoring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ketersediaan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obat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vaksin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OK,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dengan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catatan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ditambahkan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evaluasi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Monev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depk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304800"/>
            <a:ext cx="984250" cy="990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3315" name="Title 1"/>
          <p:cNvSpPr txBox="1">
            <a:spLocks/>
          </p:cNvSpPr>
          <p:nvPr/>
        </p:nvSpPr>
        <p:spPr bwMode="auto">
          <a:xfrm>
            <a:off x="1981200" y="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>
                <a:solidFill>
                  <a:schemeClr val="tx2"/>
                </a:solidFill>
              </a:rPr>
              <a:t>MENU DEKONSENTRASI</a:t>
            </a:r>
            <a:br>
              <a:rPr lang="en-US" sz="3200">
                <a:solidFill>
                  <a:schemeClr val="tx2"/>
                </a:solidFill>
              </a:rPr>
            </a:br>
            <a:r>
              <a:rPr lang="fi-FI" sz="3200">
                <a:solidFill>
                  <a:schemeClr val="tx2"/>
                </a:solidFill>
              </a:rPr>
              <a:t>OBLIK DAN PERBEKKES</a:t>
            </a:r>
            <a:r>
              <a:rPr lang="id-ID" sz="3200">
                <a:solidFill>
                  <a:schemeClr val="tx2"/>
                </a:solidFill>
              </a:rPr>
              <a:t> (LANJUTAN)</a:t>
            </a:r>
            <a:endParaRPr lang="en-US" sz="3200">
              <a:solidFill>
                <a:schemeClr val="tx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63" y="1311275"/>
          <a:ext cx="8072438" cy="5089523"/>
        </p:xfrm>
        <a:graphic>
          <a:graphicData uri="http://schemas.openxmlformats.org/drawingml/2006/table">
            <a:tbl>
              <a:tblPr/>
              <a:tblGrid>
                <a:gridCol w="305929"/>
                <a:gridCol w="2087650"/>
                <a:gridCol w="392483"/>
                <a:gridCol w="2143125"/>
                <a:gridCol w="350765"/>
                <a:gridCol w="2792486"/>
              </a:tblGrid>
              <a:tr h="24776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2013</a:t>
                      </a:r>
                    </a:p>
                  </a:txBody>
                  <a:tcPr marL="8725" marR="8725" marT="87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Tahun 2014</a:t>
                      </a:r>
                    </a:p>
                  </a:txBody>
                  <a:tcPr marL="8725" marR="8725" marT="87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Draft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7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767"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8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Pembekalan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tenaga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kefarmasian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dalam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pengelolaan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vaksin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instalasi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farmasi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Kab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/Kota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1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Sinkronisasi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harmonisasi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kebijakan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pengelolaan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obat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terpadu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(one gate policy)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643"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Pemilihan</a:t>
                      </a:r>
                      <a:r>
                        <a:rPr lang="en-US" sz="14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tenaga</a:t>
                      </a:r>
                      <a:r>
                        <a:rPr lang="en-US" sz="14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kefarmasian</a:t>
                      </a:r>
                      <a:r>
                        <a:rPr lang="en-US" sz="14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berprestasi</a:t>
                      </a:r>
                      <a:r>
                        <a:rPr lang="en-US" sz="14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tingkat</a:t>
                      </a:r>
                      <a:r>
                        <a:rPr lang="en-US" sz="14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OK,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dengan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catatan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Permenkes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th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. 2005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ttg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Pemilihan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Nakes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Teladan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Puskesmas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menyertakan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tenaga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kefarmasian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(AA,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apoteker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)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yg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bertugas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Puskesmas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&amp; IFK)</a:t>
                      </a:r>
                      <a:r>
                        <a:rPr lang="en-US" sz="14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PILIHAN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PILIHAN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PILIHAN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8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Harmonisasi pengelolaan obat dan perbekalan kesehatan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i-FI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25" marR="8725" marT="87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304800" y="2590800"/>
            <a:ext cx="3657600" cy="2362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Terima Kasih</a:t>
            </a:r>
          </a:p>
        </p:txBody>
      </p:sp>
      <p:pic>
        <p:nvPicPr>
          <p:cNvPr id="14339" name="Picture 4" descr="Logo KIBBLA "/>
          <p:cNvPicPr>
            <a:picLocks noChangeAspect="1" noChangeArrowheads="1"/>
          </p:cNvPicPr>
          <p:nvPr/>
        </p:nvPicPr>
        <p:blipFill>
          <a:blip r:embed="rId3">
            <a:lum bright="46000" contrast="32000"/>
          </a:blip>
          <a:srcRect/>
          <a:stretch>
            <a:fillRect/>
          </a:stretch>
        </p:blipFill>
        <p:spPr bwMode="auto">
          <a:xfrm>
            <a:off x="4252913" y="0"/>
            <a:ext cx="4891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438400" y="5029200"/>
            <a:ext cx="51720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0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selamat berkarya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logodepk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304800"/>
            <a:ext cx="984250" cy="990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457200" y="2361337"/>
            <a:ext cx="8153400" cy="175432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r>
              <a:rPr lang="id-I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EVIEW DAK SUBBID YANFAR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logodepk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304800"/>
            <a:ext cx="984250" cy="990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5123" name="Title 1"/>
          <p:cNvSpPr txBox="1">
            <a:spLocks/>
          </p:cNvSpPr>
          <p:nvPr/>
        </p:nvSpPr>
        <p:spPr bwMode="auto">
          <a:xfrm>
            <a:off x="1981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>
                <a:solidFill>
                  <a:schemeClr val="tx2"/>
                </a:solidFill>
              </a:rPr>
              <a:t>R</a:t>
            </a:r>
            <a:r>
              <a:rPr lang="id-ID" sz="3200">
                <a:solidFill>
                  <a:schemeClr val="tx2"/>
                </a:solidFill>
              </a:rPr>
              <a:t>EVIEW DAK SUBBID YANFAR</a:t>
            </a:r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9200" y="1670050"/>
            <a:ext cx="7162800" cy="43703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REKOMENDASI DAK:</a:t>
            </a:r>
            <a:endParaRPr lang="id-ID" b="1" dirty="0"/>
          </a:p>
          <a:p>
            <a:pPr>
              <a:defRPr/>
            </a:pPr>
            <a:endParaRPr lang="id-ID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200" dirty="0"/>
              <a:t>Agar </a:t>
            </a:r>
            <a:r>
              <a:rPr lang="en-US" sz="2200" dirty="0" err="1"/>
              <a:t>mengalokasikan</a:t>
            </a:r>
            <a:r>
              <a:rPr lang="en-US" sz="2200" dirty="0"/>
              <a:t> </a:t>
            </a:r>
            <a:r>
              <a:rPr lang="en-US" sz="2200" dirty="0" err="1"/>
              <a:t>dana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pelaksanaan</a:t>
            </a:r>
            <a:r>
              <a:rPr lang="en-US" sz="2200" dirty="0"/>
              <a:t> monitoring-</a:t>
            </a:r>
            <a:r>
              <a:rPr lang="en-US" sz="2200" dirty="0" err="1"/>
              <a:t>evaluasi</a:t>
            </a:r>
            <a:r>
              <a:rPr lang="en-US" sz="2200" dirty="0"/>
              <a:t>-</a:t>
            </a:r>
            <a:r>
              <a:rPr lang="en-US" sz="2200" dirty="0" err="1"/>
              <a:t>rapat</a:t>
            </a:r>
            <a:r>
              <a:rPr lang="en-US" sz="2200" dirty="0"/>
              <a:t> </a:t>
            </a:r>
            <a:r>
              <a:rPr lang="en-US" sz="2200" dirty="0" err="1"/>
              <a:t>koordinasi</a:t>
            </a:r>
            <a:r>
              <a:rPr lang="en-US" sz="2200" dirty="0"/>
              <a:t> </a:t>
            </a:r>
            <a:r>
              <a:rPr lang="en-US" sz="2200" dirty="0" err="1"/>
              <a:t>periodik</a:t>
            </a:r>
            <a:r>
              <a:rPr lang="en-US" sz="2200" dirty="0"/>
              <a:t>, </a:t>
            </a:r>
            <a:r>
              <a:rPr lang="en-US" sz="2200" dirty="0" err="1"/>
              <a:t>baik</a:t>
            </a:r>
            <a:r>
              <a:rPr lang="en-US" sz="2200" dirty="0"/>
              <a:t> </a:t>
            </a:r>
            <a:r>
              <a:rPr lang="en-US" sz="2200" dirty="0" err="1"/>
              <a:t>bersumber</a:t>
            </a:r>
            <a:r>
              <a:rPr lang="en-US" sz="2200" dirty="0"/>
              <a:t> APBD </a:t>
            </a:r>
            <a:r>
              <a:rPr lang="en-US" sz="2200" dirty="0" err="1"/>
              <a:t>maupun</a:t>
            </a:r>
            <a:r>
              <a:rPr lang="en-US" sz="2200" dirty="0"/>
              <a:t> </a:t>
            </a:r>
            <a:r>
              <a:rPr lang="en-US" sz="2200" dirty="0" err="1"/>
              <a:t>dekonsentrasi</a:t>
            </a:r>
            <a:r>
              <a:rPr lang="en-US" sz="2200" dirty="0"/>
              <a:t> (</a:t>
            </a:r>
            <a:r>
              <a:rPr lang="en-US" sz="2200" dirty="0" err="1"/>
              <a:t>dekon</a:t>
            </a:r>
            <a:r>
              <a:rPr lang="en-US" sz="2200" dirty="0"/>
              <a:t> 01).</a:t>
            </a:r>
            <a:endParaRPr lang="id-ID" sz="2200" dirty="0"/>
          </a:p>
          <a:p>
            <a:pPr marL="342900" indent="-342900">
              <a:buFont typeface="+mj-lt"/>
              <a:buAutoNum type="arabicPeriod"/>
              <a:defRPr/>
            </a:pPr>
            <a:endParaRPr lang="id-ID" sz="22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200" dirty="0" err="1"/>
              <a:t>Pengawasan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pengendalian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Provinsi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Kabupaten</a:t>
            </a:r>
            <a:r>
              <a:rPr lang="en-US" sz="2200" dirty="0"/>
              <a:t>/Kota.</a:t>
            </a:r>
            <a:endParaRPr lang="id-ID" sz="2200" dirty="0"/>
          </a:p>
          <a:p>
            <a:pPr marL="342900" indent="-342900">
              <a:buFont typeface="+mj-lt"/>
              <a:buAutoNum type="arabicPeriod"/>
              <a:defRPr/>
            </a:pPr>
            <a:endParaRPr lang="id-ID" sz="22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200" dirty="0" err="1"/>
              <a:t>Evaluasi</a:t>
            </a:r>
            <a:r>
              <a:rPr lang="en-US" sz="2200" dirty="0"/>
              <a:t> DAK </a:t>
            </a:r>
            <a:r>
              <a:rPr lang="en-US" sz="2200" dirty="0" err="1"/>
              <a:t>hendaknya</a:t>
            </a:r>
            <a:r>
              <a:rPr lang="en-US" sz="2200" dirty="0"/>
              <a:t> </a:t>
            </a:r>
            <a:r>
              <a:rPr lang="en-US" sz="2200" dirty="0" err="1"/>
              <a:t>mengundang</a:t>
            </a:r>
            <a:r>
              <a:rPr lang="en-US" sz="2200" dirty="0"/>
              <a:t> </a:t>
            </a:r>
            <a:r>
              <a:rPr lang="en-US" sz="2200" dirty="0" err="1"/>
              <a:t>Sekretariat</a:t>
            </a:r>
            <a:r>
              <a:rPr lang="en-US" sz="2200" dirty="0"/>
              <a:t> </a:t>
            </a:r>
            <a:r>
              <a:rPr lang="en-US" sz="2200" dirty="0" err="1"/>
              <a:t>Dinas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unsur</a:t>
            </a:r>
            <a:r>
              <a:rPr lang="en-US" sz="2200" dirty="0"/>
              <a:t> </a:t>
            </a:r>
            <a:r>
              <a:rPr lang="en-US" sz="2200" dirty="0" err="1"/>
              <a:t>teknis</a:t>
            </a:r>
            <a:r>
              <a:rPr lang="en-US" sz="2200" dirty="0"/>
              <a:t>, </a:t>
            </a:r>
            <a:r>
              <a:rPr lang="en-US" sz="2200" dirty="0" err="1"/>
              <a:t>sehingga</a:t>
            </a:r>
            <a:r>
              <a:rPr lang="en-US" sz="2200" dirty="0"/>
              <a:t> </a:t>
            </a:r>
            <a:r>
              <a:rPr lang="en-US" sz="2200" dirty="0" err="1"/>
              <a:t>mendapat</a:t>
            </a:r>
            <a:r>
              <a:rPr lang="en-US" sz="2200" dirty="0"/>
              <a:t> </a:t>
            </a:r>
            <a:r>
              <a:rPr lang="en-US" sz="2200" dirty="0" err="1"/>
              <a:t>masukan</a:t>
            </a:r>
            <a:r>
              <a:rPr lang="en-US" sz="2200" dirty="0"/>
              <a:t> </a:t>
            </a:r>
            <a:r>
              <a:rPr lang="en-US" sz="2200" dirty="0" err="1"/>
              <a:t>komprehensif</a:t>
            </a:r>
            <a:r>
              <a:rPr lang="en-US" sz="2200" dirty="0"/>
              <a:t>.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pembiayaan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berbeda</a:t>
            </a:r>
            <a:r>
              <a:rPr lang="en-US" sz="2200" dirty="0"/>
              <a:t>, </a:t>
            </a:r>
            <a:r>
              <a:rPr lang="en-US" sz="2200" dirty="0" err="1"/>
              <a:t>sepanjang</a:t>
            </a:r>
            <a:r>
              <a:rPr lang="en-US" sz="2200" dirty="0"/>
              <a:t> </a:t>
            </a:r>
            <a:r>
              <a:rPr lang="en-US" sz="2200" dirty="0" err="1"/>
              <a:t>mekanismenya</a:t>
            </a:r>
            <a:r>
              <a:rPr lang="en-US" sz="2200" dirty="0"/>
              <a:t> </a:t>
            </a:r>
            <a:r>
              <a:rPr lang="en-US" sz="2200" dirty="0" err="1"/>
              <a:t>jelas</a:t>
            </a:r>
            <a:r>
              <a:rPr lang="en-US" sz="2200" dirty="0"/>
              <a:t>.</a:t>
            </a:r>
            <a:endParaRPr lang="id-ID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logodepk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304800"/>
            <a:ext cx="984250" cy="990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457200" y="2361337"/>
            <a:ext cx="8153400" cy="175432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MEN</a:t>
            </a:r>
            <a:r>
              <a:rPr lang="id-I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DEKONSENTRASI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logodepk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304800"/>
            <a:ext cx="984250" cy="990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7171" name="Title 1"/>
          <p:cNvSpPr txBox="1">
            <a:spLocks/>
          </p:cNvSpPr>
          <p:nvPr/>
        </p:nvSpPr>
        <p:spPr bwMode="auto">
          <a:xfrm>
            <a:off x="1981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>
                <a:solidFill>
                  <a:schemeClr val="tx2"/>
                </a:solidFill>
              </a:rPr>
              <a:t>MENU DEKONSENTRASI</a:t>
            </a:r>
            <a:br>
              <a:rPr lang="en-US" sz="3200">
                <a:solidFill>
                  <a:schemeClr val="tx2"/>
                </a:solidFill>
              </a:rPr>
            </a:br>
            <a:r>
              <a:rPr lang="fi-FI" sz="3200">
                <a:solidFill>
                  <a:schemeClr val="tx2"/>
                </a:solidFill>
              </a:rPr>
              <a:t>PRODIS DAN ALKES</a:t>
            </a:r>
            <a:endParaRPr lang="en-US" sz="320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63" y="1428750"/>
          <a:ext cx="8001000" cy="5276939"/>
        </p:xfrm>
        <a:graphic>
          <a:graphicData uri="http://schemas.openxmlformats.org/drawingml/2006/table">
            <a:tbl>
              <a:tblPr/>
              <a:tblGrid>
                <a:gridCol w="293131"/>
                <a:gridCol w="2278620"/>
                <a:gridCol w="285750"/>
                <a:gridCol w="2428875"/>
                <a:gridCol w="357187"/>
                <a:gridCol w="2357437"/>
              </a:tblGrid>
              <a:tr h="29021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2013</a:t>
                      </a:r>
                    </a:p>
                  </a:txBody>
                  <a:tcPr marL="8451" marR="8451" marT="84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2014</a:t>
                      </a:r>
                    </a:p>
                  </a:txBody>
                  <a:tcPr marL="8451" marR="8451" marT="84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Draft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2015</a:t>
                      </a:r>
                    </a:p>
                  </a:txBody>
                  <a:tcPr marL="8451" marR="8451" marT="84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51" marR="8451" marT="84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MENU WAJIB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WAJIB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WAJIB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4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Sampling Produk Alkes dan PKRT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Sampling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Produk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Alkes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PKRT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Sampling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Produk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Alkes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PKRT</a:t>
                      </a:r>
                    </a:p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8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Pemetaan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Sarana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Produksi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Alkes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PKRT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dalam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penerapan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CPAKB/CPPKRTB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serta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Sarana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Produksi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Alkes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dalam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penerapan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CPAKB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Pemetaan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Sarana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Produksi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Alkes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PKRT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dalam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penerapan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CPAKB/CPPKRTB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serta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Sarana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Distribusi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Alkes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dalam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penerapan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CDAKB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Peningkatan kemampuan SDM dalam  implementasi sistem elektronik pada Binwasdal  Alkes dan PKRT</a:t>
                      </a:r>
                    </a:p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8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Peningkatan kemampuan SDM dalam Binwasdal Alkes dan PKRT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Peningkatan kemampuan SDM dalam Binwasdal Alkes dan PKRT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Monitoring dan</a:t>
                      </a:r>
                      <a:r>
                        <a:rPr lang="nl-NL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evaluasi sarana produksi dan distribusi alkes dan PKRT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OK)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MENU PILIHAN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MENU PILIHAN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PILIHAN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51" marR="8451" marT="8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logodepk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304800"/>
            <a:ext cx="984250" cy="990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8195" name="Title 1"/>
          <p:cNvSpPr txBox="1">
            <a:spLocks/>
          </p:cNvSpPr>
          <p:nvPr/>
        </p:nvSpPr>
        <p:spPr bwMode="auto">
          <a:xfrm>
            <a:off x="1981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>
                <a:solidFill>
                  <a:schemeClr val="tx2"/>
                </a:solidFill>
              </a:rPr>
              <a:t>MENU DEKONSENTRASI</a:t>
            </a:r>
            <a:br>
              <a:rPr lang="en-US" sz="3200">
                <a:solidFill>
                  <a:schemeClr val="tx2"/>
                </a:solidFill>
              </a:rPr>
            </a:br>
            <a:r>
              <a:rPr lang="fi-FI" sz="3200">
                <a:solidFill>
                  <a:schemeClr val="tx2"/>
                </a:solidFill>
              </a:rPr>
              <a:t>SETDITJEN BINFAR &amp; ALKES</a:t>
            </a:r>
            <a:endParaRPr lang="en-US" sz="3200">
              <a:solidFill>
                <a:schemeClr val="tx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625" y="1714500"/>
          <a:ext cx="8072439" cy="4986337"/>
        </p:xfrm>
        <a:graphic>
          <a:graphicData uri="http://schemas.openxmlformats.org/drawingml/2006/table">
            <a:tbl>
              <a:tblPr/>
              <a:tblGrid>
                <a:gridCol w="424865"/>
                <a:gridCol w="2075447"/>
                <a:gridCol w="357188"/>
                <a:gridCol w="2453316"/>
                <a:gridCol w="354055"/>
                <a:gridCol w="2407568"/>
              </a:tblGrid>
              <a:tr h="30065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2013</a:t>
                      </a:r>
                    </a:p>
                  </a:txBody>
                  <a:tcPr marL="7582" marR="7582" marT="7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Tahun 2014</a:t>
                      </a:r>
                    </a:p>
                  </a:txBody>
                  <a:tcPr marL="7582" marR="7582" marT="7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Draft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2015</a:t>
                      </a:r>
                    </a:p>
                  </a:txBody>
                  <a:tcPr marL="7582" marR="7582" marT="7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MENU WAJIB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WAJIB</a:t>
                      </a: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WAJIB</a:t>
                      </a: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3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Rapat Konsultasi Nasional Program Kefarmasian dan Alat Kesehatan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Rapat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Koordinasi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Nasional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Program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Kefarmasian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Alat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Kesehatan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Rapat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Koordinasi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Nasional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Program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Kefarmasian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Alat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Kesehatan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banget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3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Pemutakhiran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Data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Kefarmasian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Alkes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Propinsi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–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Profil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Kefarmasian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Pemutakhiran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Data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Kefarmasian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Alkes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Propinsi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–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Profil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Kefarmasian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Pemutakhiran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Data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Kefarmasian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Alkes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Propinsi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–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Profil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Kefarmasian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Advokasi Pelaksanaan SAI Program Kefarmasian dan Alkes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Advokasi Pelaksanaan SAI Program Kefarmasian dan Alkes</a:t>
                      </a: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Advokasi Pelaksanaan SAI Program Kefarmasian dan 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Alkes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OK,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bentuknya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konsultasi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MENU PILIHAN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MENU PILIHAN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PILIHAN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54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Perencanaan Terpadu Program Kefarmasian dan Alat Kesehatan Serta Perencanaan &amp; Evaluasi Dana Alokasi Khusus (DAK) Sub Bidang Pelayanan Kefarmasian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Perencanaan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&amp;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Evaluasi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Dana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Alokasi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Khusus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(DAK) Sub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Bidang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Pelayanan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Kefarmasian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Perencanaan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&amp;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Evaluasi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Dana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Alokasi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Khusus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(DAK) Sub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Bidang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Pelayanan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Kefarmasian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Sebaiknya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dimasukkan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menu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wajib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logodepk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304800"/>
            <a:ext cx="984250" cy="990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9219" name="Title 1"/>
          <p:cNvSpPr txBox="1">
            <a:spLocks/>
          </p:cNvSpPr>
          <p:nvPr/>
        </p:nvSpPr>
        <p:spPr bwMode="auto">
          <a:xfrm>
            <a:off x="1981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>
                <a:solidFill>
                  <a:schemeClr val="tx2"/>
                </a:solidFill>
              </a:rPr>
              <a:t>MENU DEKONSENTRASI</a:t>
            </a:r>
            <a:br>
              <a:rPr lang="en-US" sz="3200">
                <a:solidFill>
                  <a:schemeClr val="tx2"/>
                </a:solidFill>
              </a:rPr>
            </a:br>
            <a:r>
              <a:rPr lang="fi-FI" sz="3200">
                <a:solidFill>
                  <a:schemeClr val="tx2"/>
                </a:solidFill>
              </a:rPr>
              <a:t>PELAYANAN KEFARMASIAN</a:t>
            </a:r>
            <a:endParaRPr lang="en-US" sz="3200">
              <a:solidFill>
                <a:schemeClr val="tx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88" y="1295400"/>
          <a:ext cx="8143875" cy="5764881"/>
        </p:xfrm>
        <a:graphic>
          <a:graphicData uri="http://schemas.openxmlformats.org/drawingml/2006/table">
            <a:tbl>
              <a:tblPr/>
              <a:tblGrid>
                <a:gridCol w="308013"/>
                <a:gridCol w="2263737"/>
                <a:gridCol w="285750"/>
                <a:gridCol w="2357438"/>
                <a:gridCol w="285750"/>
                <a:gridCol w="2643187"/>
              </a:tblGrid>
              <a:tr h="19154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2013</a:t>
                      </a:r>
                    </a:p>
                  </a:txBody>
                  <a:tcPr marL="8692" marR="8692" marT="869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2014</a:t>
                      </a:r>
                    </a:p>
                  </a:txBody>
                  <a:tcPr marL="8692" marR="8692" marT="869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92" marR="8692" marT="869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92" marR="8692" marT="86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92" marR="8692" marT="86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92" marR="8692" marT="86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MENU WAJIB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WAJIB</a:t>
                      </a:r>
                    </a:p>
                  </a:txBody>
                  <a:tcPr marL="8692" marR="8692" marT="86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8692" marR="8692" marT="86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WAJIB</a:t>
                      </a:r>
                    </a:p>
                  </a:txBody>
                  <a:tcPr marL="8692" marR="8692" marT="86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1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Percepatan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peningkatan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mutu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pelayanan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kefarmasian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puskesmas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perawatan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&amp; RS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Advokasi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implementasi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pedoman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standar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untuk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peningkatan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penggunaan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obat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rasional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fasilitas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pelayanan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kesehatan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92" marR="8692" marT="86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692" marR="8692" marT="86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Advokasi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implementasi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FORNAS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kepada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stakeholder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prescriber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di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fasilitas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kesehatan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milik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pemerintah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92" marR="8692" marT="86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1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Advokasi implementasi pedoman dan standar untuk peningkatan penggunaan obat rasional di fasilitas pelayanan kesehatan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Pemberdayaan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masyarakat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dalam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peningkatan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penggunaan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obat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rasional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dengan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metode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CBIA</a:t>
                      </a:r>
                    </a:p>
                  </a:txBody>
                  <a:tcPr marL="8692" marR="8692" marT="86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692" marR="8692" marT="86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Pemantauan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penggunaan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obat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dalam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pelaksanaan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JKN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puskesmas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RS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92" marR="8692" marT="86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4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Peningkatan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mutu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pelayanan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kefarmasian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dalam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pelayanan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kesehatan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pada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era JKN</a:t>
                      </a:r>
                    </a:p>
                    <a:p>
                      <a:pPr algn="l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OK,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dengan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catatan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lebih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diarahkan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1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public health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mis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.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pendampingan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tenaga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farmasi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dalam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pelayanan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kebidanan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masuk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dalam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kurikulum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sekolah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kesmas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MENU PILIHAN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MENU PILIHAN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PILIHAN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1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Pemberdayaan masyarakat dalam peningkatan penggunaan obat rasional dengan metode cara belajar insan aktif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Percepatan peningkatan mutu pelayanan kefarmasian di puskesmas perawatan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Pemberdayaan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masyarakat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dalam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peningkatan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penggunaan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obat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rasional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dengan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metode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CBIA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1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Advokasi manajemen RS mengenai peran apoteker dalam pelayanan kefarmasian sesuai standar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Workshop penggunaan antibiotik bagi tenaga kesehatan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Peningkatan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kompetensi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tenaga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kefarmasian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di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Puskesmas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4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92" marR="8692" marT="86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logodepk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304800"/>
            <a:ext cx="984250" cy="990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0243" name="Title 1"/>
          <p:cNvSpPr txBox="1">
            <a:spLocks/>
          </p:cNvSpPr>
          <p:nvPr/>
        </p:nvSpPr>
        <p:spPr bwMode="auto">
          <a:xfrm>
            <a:off x="1981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>
                <a:solidFill>
                  <a:schemeClr val="tx2"/>
                </a:solidFill>
              </a:rPr>
              <a:t>MENU DEKONSENTRASI</a:t>
            </a:r>
            <a:br>
              <a:rPr lang="en-US" sz="3200">
                <a:solidFill>
                  <a:schemeClr val="tx2"/>
                </a:solidFill>
              </a:rPr>
            </a:br>
            <a:r>
              <a:rPr lang="fi-FI" sz="3200">
                <a:solidFill>
                  <a:schemeClr val="tx2"/>
                </a:solidFill>
              </a:rPr>
              <a:t>PRODIS KEFARMASIAN</a:t>
            </a:r>
            <a:endParaRPr lang="en-US" sz="320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8625" y="1531938"/>
          <a:ext cx="8215313" cy="4897438"/>
        </p:xfrm>
        <a:graphic>
          <a:graphicData uri="http://schemas.openxmlformats.org/drawingml/2006/table">
            <a:tbl>
              <a:tblPr/>
              <a:tblGrid>
                <a:gridCol w="310090"/>
                <a:gridCol w="2097846"/>
                <a:gridCol w="283287"/>
                <a:gridCol w="2478758"/>
                <a:gridCol w="283287"/>
                <a:gridCol w="2762045"/>
              </a:tblGrid>
              <a:tr h="212136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2013</a:t>
                      </a:r>
                    </a:p>
                  </a:txBody>
                  <a:tcPr marL="7582" marR="7582" marT="7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2014</a:t>
                      </a:r>
                    </a:p>
                  </a:txBody>
                  <a:tcPr marL="7582" marR="7582" marT="7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Draft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2015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3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3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3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WAJIB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WAJIB</a:t>
                      </a: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WAJIB</a:t>
                      </a: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2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Pelatihan Penyuluh dan Pengawas Keamanan Pangan Bagi Petugas Kesehatan Kabupaten Kota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Sosialisasi makanan jajanan anak sekolah (MJAS) di Kab/Kota</a:t>
                      </a: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Sosialisasi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e-licensing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bagi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industri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farmasi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,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industri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obat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tradisional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, PBF,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industri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kosmetik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makanan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2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Peningkatan Kemampuan UKOT,UMOT,Usaha Jamu Racikan dan Usaha Jamu Gendong Provinsi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Peningkatan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kemampuan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UKOT, UMOT, UJR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UJG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provinsi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Sosialisasi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e-report PBF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5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Pembekalan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tenaga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kesehatan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Kab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/Kota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dalam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rangka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pembinaan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industri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usaha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OT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provinsi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Penerapan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pengembangan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software SIPNAP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untuk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unit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layanan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OK)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Penerapan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pengembangan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software SIPNAP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untuk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unit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layanan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Biaya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pengelolaan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e-report PBF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SIPNAP (Forum: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1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Pembekalan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CDOB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untuk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tenaga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kesehatan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penanggung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jawab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teknis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sarana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distribusi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obat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28"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Sosialisasi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makanan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jajanan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anak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sekolah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(MJAS)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(Forum: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OK)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3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logodepk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304800"/>
            <a:ext cx="984250" cy="990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1267" name="Title 1"/>
          <p:cNvSpPr txBox="1">
            <a:spLocks/>
          </p:cNvSpPr>
          <p:nvPr/>
        </p:nvSpPr>
        <p:spPr bwMode="auto">
          <a:xfrm>
            <a:off x="1981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>
                <a:solidFill>
                  <a:schemeClr val="tx2"/>
                </a:solidFill>
              </a:rPr>
              <a:t>MENU DEKONSENTRASI</a:t>
            </a:r>
            <a:br>
              <a:rPr lang="en-US" sz="3200">
                <a:solidFill>
                  <a:schemeClr val="tx2"/>
                </a:solidFill>
              </a:rPr>
            </a:br>
            <a:r>
              <a:rPr lang="fi-FI" sz="3200">
                <a:solidFill>
                  <a:schemeClr val="tx2"/>
                </a:solidFill>
              </a:rPr>
              <a:t>PRODIS KEFARMASIAN</a:t>
            </a:r>
            <a:r>
              <a:rPr lang="id-ID" sz="3200">
                <a:solidFill>
                  <a:schemeClr val="tx2"/>
                </a:solidFill>
              </a:rPr>
              <a:t> (LANJUTAN)</a:t>
            </a:r>
            <a:endParaRPr lang="en-US" sz="3200">
              <a:solidFill>
                <a:schemeClr val="tx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625" y="1531938"/>
          <a:ext cx="8143874" cy="4762500"/>
        </p:xfrm>
        <a:graphic>
          <a:graphicData uri="http://schemas.openxmlformats.org/drawingml/2006/table">
            <a:tbl>
              <a:tblPr/>
              <a:tblGrid>
                <a:gridCol w="307393"/>
                <a:gridCol w="2079604"/>
                <a:gridCol w="351029"/>
                <a:gridCol w="2457204"/>
                <a:gridCol w="351029"/>
                <a:gridCol w="2597615"/>
              </a:tblGrid>
              <a:tr h="22095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2013</a:t>
                      </a:r>
                    </a:p>
                  </a:txBody>
                  <a:tcPr marL="7582" marR="7582" marT="7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2014</a:t>
                      </a:r>
                    </a:p>
                  </a:txBody>
                  <a:tcPr marL="7582" marR="7582" marT="7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Draft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KEGIATAN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MENU PILIHAN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PILIHAN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MENU PILIHAN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Pembekalan Tenaga Kesehatan Kabupaten/Kota Dalam Rangka Pembinaan Industri dan Usaha Obat Tradisional di Provinsi 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Pembekalan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terhadap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sarana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distribusi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obat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_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0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Pilot Project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Penerapan Pengembangan Software SIPNAP Untuk Unit Layanan </a:t>
                      </a:r>
                      <a:endParaRPr lang="en-US" sz="1400" b="0" i="1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Sosialisasi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E-report PBF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Review Penerapan e-report PBF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Biaya Pengelolaan software e-report PBF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1400" b="0" i="1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4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Biaya Pengelolaan Software e-report PBF dan Software Pelaporan Narkotika dan Psikotropika (SIPNAP)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82" marR="7582" marT="75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</TotalTime>
  <Words>1135</Words>
  <Application>Microsoft Office PowerPoint</Application>
  <PresentationFormat>On-screen Show (4:3)</PresentationFormat>
  <Paragraphs>387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Wingdings</vt:lpstr>
      <vt:lpstr>Times New Roman</vt:lpstr>
      <vt:lpstr>Albertus Medium</vt:lpstr>
      <vt:lpstr>Watermark</vt:lpstr>
      <vt:lpstr>REVIEW DAK SUBBID YANFAR &amp; PENYUSUNAN MENU DEKONSENTRASI  PROGRAM KEFARMASIAN DAN ALAT KESEHATAN TAHUN ANGGARAN 2015  (Ketua Kelompok : Bu Susi /Gorontalo</vt:lpstr>
      <vt:lpstr>REVIEW DAK SUBBID YANFAR </vt:lpstr>
      <vt:lpstr>Slide 3</vt:lpstr>
      <vt:lpstr>MENU DEKONSENTRASI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DEPKES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Kegiatan di Lingkungan Direktorat Bina Obat Publik dan Perbekalan Kesehatan</dc:title>
  <dc:creator>DEPKES_USER</dc:creator>
  <cp:lastModifiedBy>ankie</cp:lastModifiedBy>
  <cp:revision>187</cp:revision>
  <dcterms:created xsi:type="dcterms:W3CDTF">2010-07-07T09:06:27Z</dcterms:created>
  <dcterms:modified xsi:type="dcterms:W3CDTF">2014-04-04T12:14:17Z</dcterms:modified>
</cp:coreProperties>
</file>