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4" r:id="rId3"/>
    <p:sldId id="271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63" r:id="rId12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D08A8-2777-4FE8-B287-D982FFA2DCAE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D8B6B-5AAE-4781-86AF-240C364160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784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HASIL </a:t>
            </a:r>
            <a:r>
              <a:rPr lang="id-ID" sz="3200" dirty="0" smtClean="0"/>
              <a:t>DISKUSI </a:t>
            </a:r>
            <a:r>
              <a:rPr lang="id-ID" sz="3200" dirty="0" smtClean="0"/>
              <a:t>KELOMPOK 1</a:t>
            </a:r>
            <a:endParaRPr lang="id-ID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6400800" cy="76964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Bogor, 17 Juni 2014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221244"/>
              </p:ext>
            </p:extLst>
          </p:nvPr>
        </p:nvGraphicFramePr>
        <p:xfrm>
          <a:off x="179512" y="0"/>
          <a:ext cx="8784976" cy="341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368152"/>
                <a:gridCol w="2088232"/>
                <a:gridCol w="1440160"/>
                <a:gridCol w="1152128"/>
                <a:gridCol w="1080120"/>
                <a:gridCol w="1224136"/>
              </a:tblGrid>
              <a:tr h="47667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Pembekalan</a:t>
                      </a:r>
                      <a:r>
                        <a:rPr lang="id-ID" sz="1400" baseline="0" dirty="0" smtClean="0"/>
                        <a:t> tenaga kefarmasian d</a:t>
                      </a:r>
                      <a:r>
                        <a:rPr lang="id-ID" sz="1400" dirty="0" smtClean="0"/>
                        <a:t>alam pengelolaan</a:t>
                      </a:r>
                      <a:r>
                        <a:rPr lang="id-ID" sz="1400" baseline="0" dirty="0" smtClean="0"/>
                        <a:t> vaksin IF Kab/Kota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Kurangnya koordinasi dengan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1.Meningkatkan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smtClean="0"/>
                        <a:t>koordinasi dengan program</a:t>
                      </a:r>
                    </a:p>
                    <a:p>
                      <a:r>
                        <a:rPr lang="id-ID" sz="1400" dirty="0" smtClean="0"/>
                        <a:t>2.</a:t>
                      </a:r>
                      <a:r>
                        <a:rPr lang="id-ID" sz="1400" baseline="0" dirty="0" smtClean="0"/>
                        <a:t> Membuat peraturan/persyaratan pengelola vaksin harus tenaga kefarmasian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dengan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dengan P2PL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P2PL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34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71461" y="4483715"/>
            <a:ext cx="4548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Terima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kasih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52694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</a:t>
            </a:r>
            <a:r>
              <a:rPr lang="en-US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selamat</a:t>
            </a:r>
            <a:r>
              <a:rPr lang="en-US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berdiskusi</a:t>
            </a:r>
            <a:r>
              <a:rPr lang="en-US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  <a:endParaRPr lang="en-US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28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324031"/>
              </p:ext>
            </p:extLst>
          </p:nvPr>
        </p:nvGraphicFramePr>
        <p:xfrm>
          <a:off x="179512" y="0"/>
          <a:ext cx="8496944" cy="677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440160"/>
                <a:gridCol w="1800200"/>
                <a:gridCol w="1728192"/>
                <a:gridCol w="1152128"/>
                <a:gridCol w="1080120"/>
                <a:gridCol w="936104"/>
              </a:tblGrid>
              <a:tr h="9184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7037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Sampling Alat</a:t>
                      </a:r>
                      <a:r>
                        <a:rPr lang="id-ID" sz="1400" baseline="0" dirty="0" smtClean="0"/>
                        <a:t> Kesehatan dan PKRT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Tidak ada </a:t>
                      </a:r>
                      <a:r>
                        <a:rPr lang="id-ID" sz="1400" baseline="0" dirty="0" smtClean="0"/>
                        <a:t>laboratorium uji </a:t>
                      </a:r>
                      <a:r>
                        <a:rPr lang="id-ID" sz="1400" dirty="0" smtClean="0"/>
                        <a:t>pembanding</a:t>
                      </a:r>
                      <a:r>
                        <a:rPr lang="id-ID" sz="1400" baseline="0" dirty="0" smtClean="0"/>
                        <a:t> (hanya sukofindo)</a:t>
                      </a:r>
                    </a:p>
                    <a:p>
                      <a:r>
                        <a:rPr lang="id-ID" sz="1400" baseline="0" dirty="0" smtClean="0"/>
                        <a:t>2. Pencairan pendanaan (LS)</a:t>
                      </a:r>
                    </a:p>
                    <a:p>
                      <a:r>
                        <a:rPr lang="id-ID" sz="1400" dirty="0" smtClean="0"/>
                        <a:t>3.</a:t>
                      </a:r>
                      <a:r>
                        <a:rPr lang="id-ID" sz="1400" baseline="0" dirty="0" smtClean="0"/>
                        <a:t> S</a:t>
                      </a:r>
                      <a:r>
                        <a:rPr lang="id-ID" sz="1400" dirty="0" smtClean="0"/>
                        <a:t>ample</a:t>
                      </a:r>
                      <a:r>
                        <a:rPr lang="id-ID" sz="1400" baseline="0" dirty="0" smtClean="0"/>
                        <a:t> yang diambil tidak mewakili seluruh sarana dan tidak adanya standar cara pengambilan sample</a:t>
                      </a:r>
                    </a:p>
                    <a:p>
                      <a:r>
                        <a:rPr lang="id-ID" sz="1400" dirty="0" smtClean="0"/>
                        <a:t>4.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Tumpang</a:t>
                      </a:r>
                      <a:r>
                        <a:rPr lang="id-ID" sz="1400" baseline="0" dirty="0" smtClean="0"/>
                        <a:t> tindihnya sampling antara pusat dan daerah</a:t>
                      </a:r>
                    </a:p>
                    <a:p>
                      <a:r>
                        <a:rPr lang="id-ID" sz="1400" baseline="0" dirty="0" smtClean="0"/>
                        <a:t>5. Besarnya biaya sampling</a:t>
                      </a:r>
                    </a:p>
                    <a:p>
                      <a:r>
                        <a:rPr lang="id-ID" sz="1400" baseline="0" dirty="0" smtClean="0"/>
                        <a:t>6. Waktu pengujian  sample yang tidak pasti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Perlunya MoU antara Pusat dengan lab</a:t>
                      </a:r>
                      <a:r>
                        <a:rPr lang="id-ID" sz="1400" baseline="0" dirty="0" smtClean="0"/>
                        <a:t> uji</a:t>
                      </a:r>
                    </a:p>
                    <a:p>
                      <a:r>
                        <a:rPr lang="id-ID" sz="1400" dirty="0" smtClean="0"/>
                        <a:t>2. Sampling</a:t>
                      </a:r>
                      <a:r>
                        <a:rPr lang="id-ID" sz="1400" baseline="0" dirty="0" smtClean="0"/>
                        <a:t> yang dilakukan pusat tidak hanya di kota tapi sampai ke remote area dan standarisasi kriteria serta tata cara sampling. Perbaharui juklak dan juknis sampling alkes dan PKRT</a:t>
                      </a:r>
                      <a:endParaRPr lang="id-ID" sz="1400" dirty="0" smtClean="0"/>
                    </a:p>
                    <a:p>
                      <a:r>
                        <a:rPr lang="id-ID" sz="1400" dirty="0" smtClean="0"/>
                        <a:t>3.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Perlunya koordinasi antara pusat dan daerah terkait rencana sampling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Dit.</a:t>
                      </a:r>
                      <a:r>
                        <a:rPr lang="id-ID" sz="1400" baseline="0" dirty="0" smtClean="0"/>
                        <a:t> Bina Prodis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Lab</a:t>
                      </a:r>
                      <a:r>
                        <a:rPr lang="id-ID" sz="1400" baseline="0" dirty="0" smtClean="0"/>
                        <a:t> uji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81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026917"/>
              </p:ext>
            </p:extLst>
          </p:nvPr>
        </p:nvGraphicFramePr>
        <p:xfrm>
          <a:off x="179512" y="41565"/>
          <a:ext cx="8496944" cy="67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440160"/>
                <a:gridCol w="1800200"/>
                <a:gridCol w="1728192"/>
                <a:gridCol w="1152128"/>
                <a:gridCol w="1080120"/>
                <a:gridCol w="936104"/>
              </a:tblGrid>
              <a:tr h="9184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033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Peningkatan Kemampuan</a:t>
                      </a:r>
                      <a:r>
                        <a:rPr lang="id-ID" sz="1400" baseline="0" dirty="0" smtClean="0"/>
                        <a:t> SDM dalam implementasi sistem elektronik pada Binwasdal Alkes &amp; PKRT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-</a:t>
                      </a:r>
                    </a:p>
                    <a:p>
                      <a:r>
                        <a:rPr lang="id-ID" sz="1400" dirty="0" smtClean="0"/>
                        <a:t>(</a:t>
                      </a:r>
                      <a:r>
                        <a:rPr lang="id-ID" sz="1400" baseline="0" dirty="0" smtClean="0"/>
                        <a:t>belum ada kendala)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Monitoring &amp;</a:t>
                      </a:r>
                      <a:r>
                        <a:rPr lang="id-ID" sz="1400" baseline="0" dirty="0" smtClean="0"/>
                        <a:t> Evaluasi Sarana Produksi Alkes dan PKRT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400" dirty="0" smtClean="0"/>
                        <a:t>Luasnya</a:t>
                      </a:r>
                      <a:r>
                        <a:rPr lang="id-ID" sz="1400" baseline="0" dirty="0" smtClean="0"/>
                        <a:t> wilayah dan terbatasnya biaya sehingga monev yang dilakukan kurang representatif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400" baseline="0" dirty="0" smtClean="0"/>
                        <a:t>Sebagian besar propinsi tidak memilih menu ini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400" baseline="0" dirty="0" smtClean="0"/>
                        <a:t>Sarana produksi kurang kooperatif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400" baseline="0" dirty="0" smtClean="0"/>
                        <a:t>Perlu dikeluarkan surat edaran dari pusat terkait kegiatan ini</a:t>
                      </a:r>
                    </a:p>
                    <a:p>
                      <a:pPr marL="0" indent="0"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 Bina Prodis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Aspaki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94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384901"/>
              </p:ext>
            </p:extLst>
          </p:nvPr>
        </p:nvGraphicFramePr>
        <p:xfrm>
          <a:off x="251520" y="0"/>
          <a:ext cx="8496944" cy="673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440160"/>
                <a:gridCol w="1800200"/>
                <a:gridCol w="1728192"/>
                <a:gridCol w="1152128"/>
                <a:gridCol w="1080120"/>
                <a:gridCol w="936104"/>
              </a:tblGrid>
              <a:tr h="62068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Monitoring dan evaluasi</a:t>
                      </a:r>
                      <a:r>
                        <a:rPr lang="id-ID" sz="1400" baseline="0" dirty="0" smtClean="0"/>
                        <a:t> saran distribusi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400" dirty="0" smtClean="0"/>
                        <a:t>Dibatasinya anggaran dekon untuk perjadin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400" dirty="0" smtClean="0"/>
                        <a:t>Daftar</a:t>
                      </a:r>
                      <a:r>
                        <a:rPr lang="id-ID" sz="1400" baseline="0" dirty="0" smtClean="0"/>
                        <a:t> tilik tidak update</a:t>
                      </a:r>
                      <a:endParaRPr lang="id-ID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</a:t>
                      </a:r>
                      <a:r>
                        <a:rPr lang="id-ID" sz="1400" baseline="0" dirty="0" smtClean="0"/>
                        <a:t> Updating daftar tilik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Konsekuensi pemberian rekomendasi thd sarana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 Bina Prodis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Peningkatan mutu pelayanan kefarmasian dalam pelayanan kesehatan era JKN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Minimnya tenaga apoteker dan TTK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di fasyankes dasar</a:t>
                      </a:r>
                    </a:p>
                    <a:p>
                      <a:r>
                        <a:rPr lang="id-ID" sz="1400" dirty="0" smtClean="0"/>
                        <a:t>2. Apoteker belum menjadi tenaga kesehatan strategis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Perjuangkan</a:t>
                      </a:r>
                      <a:r>
                        <a:rPr lang="id-ID" sz="1400" baseline="0" dirty="0" smtClean="0"/>
                        <a:t> tenaga apoteker di KemenPAN melalui</a:t>
                      </a:r>
                    </a:p>
                    <a:p>
                      <a:r>
                        <a:rPr lang="id-ID" sz="1400" dirty="0" smtClean="0"/>
                        <a:t>advokasi stakeholder terkait (BKD)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 ke BKD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 bina Yanfar (Advokasi</a:t>
                      </a:r>
                      <a:r>
                        <a:rPr lang="id-ID" sz="1400" baseline="0" dirty="0" smtClean="0"/>
                        <a:t> ke BKN)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KemenPAN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Pemantauan penggunaan obat dalam pelaksanaan</a:t>
                      </a:r>
                      <a:r>
                        <a:rPr lang="id-ID" sz="1400" baseline="0" dirty="0" smtClean="0"/>
                        <a:t> JKN di PKM dan 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Juknis tatacara pemantauan</a:t>
                      </a:r>
                      <a:r>
                        <a:rPr lang="id-ID" sz="1400" baseline="0" dirty="0" smtClean="0"/>
                        <a:t> obat sedang disusun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Melatih petugas propinsi dlm</a:t>
                      </a:r>
                      <a:r>
                        <a:rPr lang="id-ID" sz="1400" baseline="0" dirty="0" smtClean="0"/>
                        <a:t> pemantauan obat (TOT)</a:t>
                      </a:r>
                    </a:p>
                    <a:p>
                      <a:r>
                        <a:rPr lang="id-ID" sz="1400" dirty="0" smtClean="0"/>
                        <a:t>2. SE</a:t>
                      </a:r>
                      <a:r>
                        <a:rPr lang="id-ID" sz="1400" baseline="0" dirty="0" smtClean="0"/>
                        <a:t> kpd RS terkait pemantauan obat</a:t>
                      </a:r>
                    </a:p>
                    <a:p>
                      <a:r>
                        <a:rPr lang="id-ID" sz="1400" baseline="0" dirty="0" smtClean="0"/>
                        <a:t>3. Koordinasi dengan unit utama lain (BUK)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Dit. Bina Yanfar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42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872509"/>
              </p:ext>
            </p:extLst>
          </p:nvPr>
        </p:nvGraphicFramePr>
        <p:xfrm>
          <a:off x="107504" y="0"/>
          <a:ext cx="8640960" cy="6879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440160"/>
                <a:gridCol w="1800200"/>
                <a:gridCol w="1728192"/>
                <a:gridCol w="1152128"/>
                <a:gridCol w="1080120"/>
                <a:gridCol w="1080120"/>
              </a:tblGrid>
              <a:tr h="5486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610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Pemberdayaan masyarakat dalam peningkatan POR dg</a:t>
                      </a:r>
                      <a:r>
                        <a:rPr lang="id-ID" sz="1400" baseline="0" dirty="0" smtClean="0"/>
                        <a:t> metode CBIA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Biaya media pendukung CBIA (sampel obat) yang tidak sedikit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Tingkatkan koordinasi dg promkes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ke promkes s/d</a:t>
                      </a:r>
                      <a:r>
                        <a:rPr lang="id-ID" sz="1400" baseline="0" dirty="0" smtClean="0"/>
                        <a:t> PKM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 Bina Yanfar koodinasi dg Promkes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Promkes</a:t>
                      </a:r>
                    </a:p>
                    <a:p>
                      <a:r>
                        <a:rPr lang="id-ID" sz="1400" dirty="0" smtClean="0"/>
                        <a:t>Kader PKK</a:t>
                      </a:r>
                    </a:p>
                    <a:p>
                      <a:r>
                        <a:rPr lang="id-ID" sz="1400" dirty="0" smtClean="0"/>
                        <a:t>BPOM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 implementasi FORNAS kpd stakeholder dan prescriber di</a:t>
                      </a:r>
                      <a:r>
                        <a:rPr lang="id-ID" sz="1400" baseline="0" dirty="0" smtClean="0"/>
                        <a:t> faskes milik pemerintah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Persepsi prescriber di RS dg IDI dan IDAI belum sepaham thd obat2 dlm</a:t>
                      </a:r>
                      <a:r>
                        <a:rPr lang="id-ID" sz="1400" baseline="0" dirty="0" smtClean="0"/>
                        <a:t> FORNAS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Koordinasi</a:t>
                      </a:r>
                      <a:r>
                        <a:rPr lang="id-ID" sz="1400" baseline="0" dirty="0" smtClean="0"/>
                        <a:t> dg stakeholder tekait, organisasi profesi dan perguruan tinggi</a:t>
                      </a:r>
                    </a:p>
                    <a:p>
                      <a:r>
                        <a:rPr lang="id-ID" sz="1400" dirty="0" smtClean="0"/>
                        <a:t>2.</a:t>
                      </a:r>
                      <a:r>
                        <a:rPr lang="id-ID" sz="1400" baseline="0" dirty="0" smtClean="0"/>
                        <a:t> Dibuat juknis evidence based obat FORNAS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 stakeholder</a:t>
                      </a:r>
                      <a:r>
                        <a:rPr lang="id-ID" sz="1400" baseline="0" dirty="0" smtClean="0"/>
                        <a:t> terkait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Menyusun</a:t>
                      </a:r>
                      <a:r>
                        <a:rPr lang="id-ID" sz="1400" baseline="0" dirty="0" smtClean="0"/>
                        <a:t> NSPK scr berkala terkait FORNAS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Organisasi profesi (IAI, IDI, IDAI)</a:t>
                      </a:r>
                    </a:p>
                    <a:p>
                      <a:r>
                        <a:rPr lang="id-ID" sz="1400" dirty="0" smtClean="0"/>
                        <a:t>PT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Rakonas</a:t>
                      </a:r>
                      <a:r>
                        <a:rPr lang="id-ID" sz="1400" baseline="0" dirty="0" smtClean="0"/>
                        <a:t> Program Kefarmasian dan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Adanya pembatasan undangan bagi propinsi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Dilihat tren program</a:t>
                      </a:r>
                      <a:r>
                        <a:rPr lang="id-ID" sz="1400" baseline="0" dirty="0" smtClean="0"/>
                        <a:t> kefarmasian dlm menetapkan undangan</a:t>
                      </a:r>
                    </a:p>
                    <a:p>
                      <a:r>
                        <a:rPr lang="id-ID" sz="1400" dirty="0" smtClean="0"/>
                        <a:t>2. Perlu</a:t>
                      </a:r>
                      <a:r>
                        <a:rPr lang="id-ID" sz="1400" baseline="0" dirty="0" smtClean="0"/>
                        <a:t> diperhitungkan kembali untuk biaya pelaksanaan pd daerah tertentu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360317"/>
              </p:ext>
            </p:extLst>
          </p:nvPr>
        </p:nvGraphicFramePr>
        <p:xfrm>
          <a:off x="179512" y="0"/>
          <a:ext cx="8496944" cy="683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368152"/>
                <a:gridCol w="1800200"/>
                <a:gridCol w="1728192"/>
                <a:gridCol w="1152128"/>
                <a:gridCol w="1080120"/>
                <a:gridCol w="936104"/>
              </a:tblGrid>
              <a:tr h="9184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852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Perencanaan dan Evaluasi DAK sub bidang pelayanan kefarmasian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Tumpang tindih dengan perencanaan daerah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 pelaksanaan SAI program kefarmasian dan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Masing-masing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propinsi mempunyai masalah terkait dengan perencanaan anggaran dan Aset BMN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aseline="0" dirty="0" smtClean="0"/>
                        <a:t>Evaluasi bentuk kegiatan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Pemutahiran data kefarmasian dan alkes TK Propinsi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Terlalu banyak nya data yang diminta</a:t>
                      </a:r>
                    </a:p>
                    <a:p>
                      <a:r>
                        <a:rPr lang="id-ID" sz="1400" dirty="0" smtClean="0"/>
                        <a:t>2. Belum ada kesatuan pelaporan dari unit es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Agar data yang diminta difokuskan</a:t>
                      </a:r>
                    </a:p>
                    <a:p>
                      <a:r>
                        <a:rPr lang="id-ID" sz="1400" dirty="0" smtClean="0"/>
                        <a:t>2. Pengambilan data satu pintu dan koordinasi</a:t>
                      </a:r>
                      <a:r>
                        <a:rPr lang="id-ID" sz="1400" baseline="0" dirty="0" smtClean="0"/>
                        <a:t> antar unit es2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internal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35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170961"/>
              </p:ext>
            </p:extLst>
          </p:nvPr>
        </p:nvGraphicFramePr>
        <p:xfrm>
          <a:off x="179512" y="47857"/>
          <a:ext cx="8712968" cy="661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368152"/>
                <a:gridCol w="1800200"/>
                <a:gridCol w="2088232"/>
                <a:gridCol w="1080120"/>
                <a:gridCol w="1080120"/>
                <a:gridCol w="864096"/>
              </a:tblGrid>
              <a:tr h="77792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835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Sosialisasi e-licensing bagi industri</a:t>
                      </a:r>
                      <a:r>
                        <a:rPr lang="id-ID" sz="1400" baseline="0" dirty="0" smtClean="0"/>
                        <a:t> farmasi, IOT, PBF, industri kosmetik/makanan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SDM</a:t>
                      </a:r>
                      <a:r>
                        <a:rPr lang="id-ID" sz="1400" baseline="0" dirty="0" smtClean="0"/>
                        <a:t> kurang mendukung</a:t>
                      </a:r>
                    </a:p>
                    <a:p>
                      <a:r>
                        <a:rPr lang="id-ID" sz="1400" baseline="0" dirty="0" smtClean="0"/>
                        <a:t>2. Infrastruktur kurang memadai</a:t>
                      </a:r>
                    </a:p>
                    <a:p>
                      <a:r>
                        <a:rPr lang="id-ID" sz="1400" baseline="0" dirty="0" smtClean="0"/>
                        <a:t>3. Belum jelasnya potisioning  PTSP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</a:t>
                      </a:r>
                      <a:r>
                        <a:rPr lang="id-ID" sz="1400" baseline="0" dirty="0" smtClean="0"/>
                        <a:t> ke Perizinan Terpadu Satu Pintu (PTSP)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Sosialisasi</a:t>
                      </a:r>
                      <a:r>
                        <a:rPr lang="id-ID" sz="1400" baseline="0" dirty="0" smtClean="0"/>
                        <a:t> ke asosiasi sarana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internal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Sosialisasi e-report</a:t>
                      </a:r>
                      <a:r>
                        <a:rPr lang="id-ID" sz="1400" baseline="0" dirty="0" smtClean="0"/>
                        <a:t> PBF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Apoteker penanggungjawab</a:t>
                      </a:r>
                      <a:r>
                        <a:rPr lang="id-ID" sz="1400" baseline="0" dirty="0" smtClean="0"/>
                        <a:t> PBF sering berubah/pindah</a:t>
                      </a:r>
                    </a:p>
                    <a:p>
                      <a:r>
                        <a:rPr lang="id-ID" sz="1400" dirty="0" smtClean="0"/>
                        <a:t>2. Komunikasi di sistem e-report kurang responsif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Meningkatkan peran propinsi dalam pelaporan PBF</a:t>
                      </a:r>
                    </a:p>
                    <a:p>
                      <a:r>
                        <a:rPr lang="id-ID" sz="1400" dirty="0" smtClean="0"/>
                        <a:t>2. Koordinasi sistem</a:t>
                      </a:r>
                      <a:r>
                        <a:rPr lang="id-ID" sz="1400" baseline="0" dirty="0" smtClean="0"/>
                        <a:t> pelaporan </a:t>
                      </a:r>
                      <a:r>
                        <a:rPr lang="id-ID" sz="1400" dirty="0" smtClean="0"/>
                        <a:t>dengan BPOM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Sosialisasi</a:t>
                      </a:r>
                      <a:r>
                        <a:rPr lang="id-ID" sz="1400" baseline="0" dirty="0" smtClean="0"/>
                        <a:t> intensif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1.Memperbaiki</a:t>
                      </a:r>
                      <a:r>
                        <a:rPr lang="id-ID" sz="1400" baseline="0" dirty="0" smtClean="0"/>
                        <a:t> sistem komunikasi</a:t>
                      </a:r>
                    </a:p>
                    <a:p>
                      <a:r>
                        <a:rPr lang="id-ID" sz="1400" baseline="0" dirty="0" smtClean="0"/>
                        <a:t>2.Koordinasi dg BPOM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BPOM</a:t>
                      </a:r>
                      <a:endParaRPr lang="en-US" sz="1400" dirty="0"/>
                    </a:p>
                  </a:txBody>
                  <a:tcPr/>
                </a:tc>
              </a:tr>
              <a:tr h="1355716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Penerapan</a:t>
                      </a:r>
                      <a:r>
                        <a:rPr lang="id-ID" sz="1400" baseline="0" dirty="0" smtClean="0"/>
                        <a:t> pengembangan software SIPNAP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SDM</a:t>
                      </a:r>
                      <a:r>
                        <a:rPr lang="id-ID" sz="1400" baseline="0" dirty="0" smtClean="0"/>
                        <a:t> kurang mendukung</a:t>
                      </a:r>
                    </a:p>
                    <a:p>
                      <a:r>
                        <a:rPr lang="id-ID" sz="1400" baseline="0" dirty="0" smtClean="0"/>
                        <a:t>2. Infrastruktur kurang memadai</a:t>
                      </a:r>
                    </a:p>
                    <a:p>
                      <a:r>
                        <a:rPr lang="id-ID" sz="1400" baseline="0" dirty="0" smtClean="0"/>
                        <a:t>3. Aplikasi kurang userfriendly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Memperbaiki</a:t>
                      </a:r>
                      <a:r>
                        <a:rPr lang="id-ID" sz="1400" baseline="0" dirty="0" smtClean="0"/>
                        <a:t> sistem aplikasi</a:t>
                      </a:r>
                    </a:p>
                    <a:p>
                      <a:r>
                        <a:rPr lang="id-ID" sz="1400" dirty="0" smtClean="0"/>
                        <a:t>2. Advokasi provinsi</a:t>
                      </a:r>
                      <a:r>
                        <a:rPr lang="id-ID" sz="1400" baseline="0" dirty="0" smtClean="0"/>
                        <a:t> kepada unit layanan ttg kepatuhan pelaporan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1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203216"/>
              </p:ext>
            </p:extLst>
          </p:nvPr>
        </p:nvGraphicFramePr>
        <p:xfrm>
          <a:off x="179512" y="141664"/>
          <a:ext cx="8496944" cy="652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368152"/>
                <a:gridCol w="2160240"/>
                <a:gridCol w="1368152"/>
                <a:gridCol w="1296144"/>
                <a:gridCol w="936104"/>
                <a:gridCol w="936104"/>
              </a:tblGrid>
              <a:tr h="83671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610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Pembekalan CDOB untuk nakes dan penanggungjawab teknis sarana distribusi obat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CDOB merupakan hal baru</a:t>
                      </a:r>
                    </a:p>
                    <a:p>
                      <a:r>
                        <a:rPr lang="id-ID" sz="1400" dirty="0" smtClean="0"/>
                        <a:t>2. SDM Kab/Kota beragam dan belum semua terpapar CDOB</a:t>
                      </a:r>
                    </a:p>
                    <a:p>
                      <a:r>
                        <a:rPr lang="id-ID" sz="1400" dirty="0" smtClean="0"/>
                        <a:t>3. Banyaknya</a:t>
                      </a:r>
                      <a:r>
                        <a:rPr lang="id-ID" sz="1400" baseline="0" dirty="0" smtClean="0"/>
                        <a:t> PBF merasa kesulitan melaksanakan CDOB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Sosialisasi berjenjang</a:t>
                      </a:r>
                    </a:p>
                    <a:p>
                      <a:r>
                        <a:rPr lang="id-ID" sz="1400" dirty="0" smtClean="0"/>
                        <a:t>2. Koordinasi dengan stake</a:t>
                      </a:r>
                      <a:r>
                        <a:rPr lang="id-ID" sz="1400" baseline="0" dirty="0" smtClean="0"/>
                        <a:t>holder terkait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Advokasi</a:t>
                      </a:r>
                    </a:p>
                    <a:p>
                      <a:r>
                        <a:rPr lang="id-ID" sz="1400" dirty="0" smtClean="0"/>
                        <a:t>2. Koordinasi</a:t>
                      </a:r>
                      <a:r>
                        <a:rPr lang="id-ID" sz="1400" baseline="0" dirty="0" smtClean="0"/>
                        <a:t> dg BPOM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Pembinaan</a:t>
                      </a:r>
                      <a:r>
                        <a:rPr lang="id-ID" sz="1400" baseline="0" dirty="0" smtClean="0"/>
                        <a:t> CDOB kpd sarana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BPOM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Sosialisasi MJAS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Tumpah tindih kegiatan dengan BPOM</a:t>
                      </a:r>
                    </a:p>
                    <a:p>
                      <a:r>
                        <a:rPr lang="id-ID" sz="1400" dirty="0" smtClean="0"/>
                        <a:t>2. Kurangnya sosialisasi dalam pembagian kewenangan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1. Sosialisasi dalam pembagian kewenangan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Pembinaan</a:t>
                      </a:r>
                      <a:r>
                        <a:rPr lang="id-ID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dengan</a:t>
                      </a:r>
                      <a:r>
                        <a:rPr lang="id-ID" sz="1400" baseline="0" dirty="0" smtClean="0"/>
                        <a:t> BPOM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Biaya pengelolaan</a:t>
                      </a:r>
                      <a:r>
                        <a:rPr lang="id-ID" sz="1400" baseline="0" dirty="0" smtClean="0"/>
                        <a:t> dan pengemasan kembali obat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Kurang</a:t>
                      </a:r>
                      <a:r>
                        <a:rPr lang="id-ID" sz="1400" baseline="0" dirty="0" smtClean="0"/>
                        <a:t> jelasnya j</a:t>
                      </a:r>
                      <a:r>
                        <a:rPr lang="id-ID" sz="1400" dirty="0" smtClean="0"/>
                        <a:t>uknis</a:t>
                      </a:r>
                      <a:r>
                        <a:rPr lang="id-ID" sz="1400" baseline="0" dirty="0" smtClean="0"/>
                        <a:t> pelaksanaan pertanggungjawaban anggaran</a:t>
                      </a:r>
                    </a:p>
                    <a:p>
                      <a:r>
                        <a:rPr lang="id-ID" sz="1400" dirty="0" smtClean="0"/>
                        <a:t>2. Kurangnya komitmen kab/kota</a:t>
                      </a:r>
                    </a:p>
                    <a:p>
                      <a:r>
                        <a:rPr lang="id-ID" sz="1400" dirty="0" smtClean="0"/>
                        <a:t>3. Biaya kegiatan hanya untuk obat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1. Perjelas</a:t>
                      </a:r>
                      <a:r>
                        <a:rPr lang="id-ID" sz="1400" baseline="0" dirty="0" smtClean="0"/>
                        <a:t> juknis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2. Biaya kegiatan tidak dibatasi hanya untuk obat program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Dit.</a:t>
                      </a:r>
                      <a:r>
                        <a:rPr lang="id-ID" sz="1400" baseline="0" dirty="0" smtClean="0"/>
                        <a:t> Bina Oblik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50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972291"/>
              </p:ext>
            </p:extLst>
          </p:nvPr>
        </p:nvGraphicFramePr>
        <p:xfrm>
          <a:off x="179512" y="0"/>
          <a:ext cx="8784976" cy="573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368152"/>
                <a:gridCol w="2088232"/>
                <a:gridCol w="1440160"/>
                <a:gridCol w="1152128"/>
                <a:gridCol w="1080120"/>
                <a:gridCol w="1224136"/>
              </a:tblGrid>
              <a:tr h="47667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Monitoring ketersediaan obat dan vaksin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Pelaporan belum tepat waktu dan belum lengkap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Advokasi kepada kab/kota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Advokasi kab/kota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</a:t>
                      </a:r>
                      <a:r>
                        <a:rPr lang="id-ID" sz="1400" baseline="0" dirty="0" smtClean="0"/>
                        <a:t> propinsi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Instalasi farmasi prop/kabkota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Harmonisasi &amp; integrasi</a:t>
                      </a:r>
                      <a:r>
                        <a:rPr lang="id-ID" sz="1400" baseline="0" dirty="0" smtClean="0"/>
                        <a:t> RKO dan implementasi pengelolaan obat satu pintu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Kurangnya koordinasi dengan pemegang program di kab/kota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Pembentukan Tim Pengelolaan Obat Terpadu (TPOT)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Buat SK TPOT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Perbaharui pedoman TPOT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Stakeholder terkait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Penerapan e-logistic &amp; e-catalog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Kurang</a:t>
                      </a:r>
                      <a:r>
                        <a:rPr lang="id-ID" sz="1400" baseline="0" dirty="0" smtClean="0"/>
                        <a:t> luasnya peserta yang dilibatkan</a:t>
                      </a:r>
                    </a:p>
                    <a:p>
                      <a:r>
                        <a:rPr lang="id-ID" sz="1400" baseline="0" dirty="0" smtClean="0"/>
                        <a:t>2. Kurangnya tenaga farmasi bersertifikat pengadaan</a:t>
                      </a:r>
                    </a:p>
                    <a:p>
                      <a:r>
                        <a:rPr lang="id-ID" sz="1400" baseline="0" dirty="0" smtClean="0"/>
                        <a:t>3. Panitia pengadaan yang diundang kurang mengerti tentang obat</a:t>
                      </a:r>
                    </a:p>
                    <a:p>
                      <a:r>
                        <a:rPr lang="id-ID" sz="1400" baseline="0" dirty="0" smtClean="0"/>
                        <a:t>4. Peserta kegiatan dengan fokus yang berbeda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Mendata ulang peserta</a:t>
                      </a:r>
                      <a:r>
                        <a:rPr lang="id-ID" sz="1400" baseline="0" dirty="0" smtClean="0"/>
                        <a:t> kegiatan sosialisasi</a:t>
                      </a:r>
                    </a:p>
                    <a:p>
                      <a:r>
                        <a:rPr lang="id-ID" sz="1400" dirty="0" smtClean="0"/>
                        <a:t>2. Perlunya</a:t>
                      </a:r>
                      <a:r>
                        <a:rPr lang="id-ID" sz="1400" baseline="0" dirty="0" smtClean="0"/>
                        <a:t> tenaga kefarmasian mengikuti sertifikasi pengadaan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 tenaga kefarmasian dlm pelatihan sertifikasi pengadaan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dgn LKPP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LKPP</a:t>
                      </a:r>
                    </a:p>
                    <a:p>
                      <a:r>
                        <a:rPr lang="id-ID" sz="1400" dirty="0" smtClean="0"/>
                        <a:t>2. Penyedia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922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813</TotalTime>
  <Words>1126</Words>
  <Application>Microsoft Office PowerPoint</Application>
  <PresentationFormat>On-screen Show (4:3)</PresentationFormat>
  <Paragraphs>248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HASIL DISKUSI KELOMPOK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DISKUSI KELOMPOK: EVALUASI DEKONSENTRASI PROGRAM KEFARMASIAN &amp; ALAT KESEHATAN</dc:title>
  <dc:creator>3.10.01.02.001.117</dc:creator>
  <cp:lastModifiedBy>ACER</cp:lastModifiedBy>
  <cp:revision>66</cp:revision>
  <cp:lastPrinted>2014-06-16T09:29:19Z</cp:lastPrinted>
  <dcterms:created xsi:type="dcterms:W3CDTF">2014-06-16T04:15:48Z</dcterms:created>
  <dcterms:modified xsi:type="dcterms:W3CDTF">2014-06-17T10:24:39Z</dcterms:modified>
</cp:coreProperties>
</file>