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70" r:id="rId3"/>
    <p:sldId id="273" r:id="rId4"/>
    <p:sldId id="275" r:id="rId5"/>
    <p:sldId id="278" r:id="rId6"/>
    <p:sldId id="280" r:id="rId7"/>
    <p:sldId id="257" r:id="rId8"/>
    <p:sldId id="258" r:id="rId9"/>
    <p:sldId id="260" r:id="rId10"/>
    <p:sldId id="263" r:id="rId11"/>
    <p:sldId id="264" r:id="rId12"/>
    <p:sldId id="265" r:id="rId13"/>
    <p:sldId id="269" r:id="rId14"/>
    <p:sldId id="279"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3298" autoAdjust="0"/>
  </p:normalViewPr>
  <p:slideViewPr>
    <p:cSldViewPr>
      <p:cViewPr varScale="1">
        <p:scale>
          <a:sx n="74" d="100"/>
          <a:sy n="74" d="100"/>
        </p:scale>
        <p:origin x="-103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BFC5B6-79EA-4A24-820A-266DEDB9D33F}" type="datetimeFigureOut">
              <a:rPr lang="en-US" smtClean="0"/>
              <a:pPr/>
              <a:t>9/11/2014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32B845-EBD5-4F63-A561-DF7ECA8286A0}" type="slidenum">
              <a:rPr lang="en-US" smtClean="0"/>
              <a:pPr/>
              <a:t>‹#›</a:t>
            </a:fld>
            <a:endParaRPr lang="en-US"/>
          </a:p>
        </p:txBody>
      </p:sp>
    </p:spTree>
    <p:extLst>
      <p:ext uri="{BB962C8B-B14F-4D97-AF65-F5344CB8AC3E}">
        <p14:creationId xmlns:p14="http://schemas.microsoft.com/office/powerpoint/2010/main" val="1243911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27A5B-A298-4CE3-9D6D-B5FE8D8BBEDA}" type="datetimeFigureOut">
              <a:rPr lang="en-US" smtClean="0"/>
              <a:t>9/11/2014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9C11FA-DB24-4122-8810-C258CDD9713E}" type="slidenum">
              <a:rPr lang="en-US" smtClean="0"/>
              <a:t>‹#›</a:t>
            </a:fld>
            <a:endParaRPr lang="en-US"/>
          </a:p>
        </p:txBody>
      </p:sp>
    </p:spTree>
    <p:extLst>
      <p:ext uri="{BB962C8B-B14F-4D97-AF65-F5344CB8AC3E}">
        <p14:creationId xmlns:p14="http://schemas.microsoft.com/office/powerpoint/2010/main" val="3998204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9C11FA-DB24-4122-8810-C258CDD9713E}"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9C11FA-DB24-4122-8810-C258CDD9713E}" type="slidenum">
              <a:rPr lang="en-US" smtClean="0"/>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9C11FA-DB24-4122-8810-C258CDD9713E}"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B2C196B-C0F6-4BF4-96C5-FB6443FE521F}" type="datetimeFigureOut">
              <a:rPr lang="en-US" smtClean="0"/>
              <a:pPr/>
              <a:t>9/11/2014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2A61285-E87B-4AB9-AD30-9613BCA57D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2C196B-C0F6-4BF4-96C5-FB6443FE521F}"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61285-E87B-4AB9-AD30-9613BCA57D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2C196B-C0F6-4BF4-96C5-FB6443FE521F}"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61285-E87B-4AB9-AD30-9613BCA57D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2C196B-C0F6-4BF4-96C5-FB6443FE521F}"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61285-E87B-4AB9-AD30-9613BCA57D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B2C196B-C0F6-4BF4-96C5-FB6443FE521F}"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61285-E87B-4AB9-AD30-9613BCA57D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2C196B-C0F6-4BF4-96C5-FB6443FE521F}"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61285-E87B-4AB9-AD30-9613BCA57D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B2C196B-C0F6-4BF4-96C5-FB6443FE521F}" type="datetimeFigureOut">
              <a:rPr lang="en-US" smtClean="0"/>
              <a:pPr/>
              <a:t>9/11/2014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61285-E87B-4AB9-AD30-9613BCA57D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2C196B-C0F6-4BF4-96C5-FB6443FE521F}" type="datetimeFigureOut">
              <a:rPr lang="en-US" smtClean="0"/>
              <a:pPr/>
              <a:t>9/11/2014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61285-E87B-4AB9-AD30-9613BCA57D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C196B-C0F6-4BF4-96C5-FB6443FE521F}" type="datetimeFigureOut">
              <a:rPr lang="en-US" smtClean="0"/>
              <a:pPr/>
              <a:t>9/11/2014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61285-E87B-4AB9-AD30-9613BCA57D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2C196B-C0F6-4BF4-96C5-FB6443FE521F}"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61285-E87B-4AB9-AD30-9613BCA57D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B2C196B-C0F6-4BF4-96C5-FB6443FE521F}"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2A61285-E87B-4AB9-AD30-9613BCA57D3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B2C196B-C0F6-4BF4-96C5-FB6443FE521F}" type="datetimeFigureOut">
              <a:rPr lang="en-US" smtClean="0"/>
              <a:pPr/>
              <a:t>9/11/2014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2A61285-E87B-4AB9-AD30-9613BCA57D3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5"/>
            <a:ext cx="7743852" cy="3214709"/>
          </a:xfrm>
        </p:spPr>
        <p:txBody>
          <a:bodyPr>
            <a:normAutofit/>
          </a:bodyPr>
          <a:lstStyle/>
          <a:p>
            <a:endParaRPr lang="en-US" dirty="0"/>
          </a:p>
        </p:txBody>
      </p:sp>
      <p:sp>
        <p:nvSpPr>
          <p:cNvPr id="3" name="Subtitle 2"/>
          <p:cNvSpPr>
            <a:spLocks noGrp="1"/>
          </p:cNvSpPr>
          <p:nvPr>
            <p:ph type="subTitle" idx="1"/>
          </p:nvPr>
        </p:nvSpPr>
        <p:spPr>
          <a:xfrm>
            <a:off x="1371600" y="4286256"/>
            <a:ext cx="6400800" cy="1352544"/>
          </a:xfrm>
        </p:spPr>
        <p:txBody>
          <a:bodyPr>
            <a:normAutofit lnSpcReduction="10000"/>
          </a:bodyPr>
          <a:lstStyle/>
          <a:p>
            <a:pPr algn="ctr"/>
            <a:r>
              <a:rPr lang="id-ID" dirty="0" smtClean="0"/>
              <a:t>TUGU YOGYAKARTA</a:t>
            </a:r>
          </a:p>
          <a:p>
            <a:pPr algn="ctr"/>
            <a:r>
              <a:rPr lang="id-ID" dirty="0" smtClean="0"/>
              <a:t>SAKING NGAYOJOKARTO NGATURAKEN SUGENG ENJANG</a:t>
            </a:r>
            <a:endParaRPr lang="id-ID" dirty="0" smtClean="0"/>
          </a:p>
          <a:p>
            <a:pPr algn="ctr"/>
            <a:endParaRPr lang="en-US" dirty="0" smtClean="0"/>
          </a:p>
        </p:txBody>
      </p:sp>
      <p:pic>
        <p:nvPicPr>
          <p:cNvPr id="4" name="Picture 3" descr="https://encrypted-tbn2.gstatic.com/images?q=tbn:ANd9GcSWaSKlRvrZXRaU2-I9SMne89mhqELiKOk9o61F4QhNIoydMRh6DQ"/>
          <p:cNvPicPr/>
          <p:nvPr/>
        </p:nvPicPr>
        <p:blipFill>
          <a:blip r:embed="rId2"/>
          <a:srcRect/>
          <a:stretch>
            <a:fillRect/>
          </a:stretch>
        </p:blipFill>
        <p:spPr bwMode="auto">
          <a:xfrm>
            <a:off x="714348" y="714356"/>
            <a:ext cx="7786742" cy="350673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ALUR PELAPORAN E REPORT</a:t>
            </a:r>
            <a:endParaRPr lang="en-US" dirty="0"/>
          </a:p>
        </p:txBody>
      </p:sp>
      <p:pic>
        <p:nvPicPr>
          <p:cNvPr id="1026" name="Picture 2"/>
          <p:cNvPicPr>
            <a:picLocks noGrp="1" noChangeAspect="1" noChangeArrowheads="1"/>
          </p:cNvPicPr>
          <p:nvPr>
            <p:ph idx="1"/>
          </p:nvPr>
        </p:nvPicPr>
        <p:blipFill>
          <a:blip r:embed="rId2"/>
          <a:stretch>
            <a:fillRect/>
          </a:stretch>
        </p:blipFill>
        <p:spPr bwMode="auto">
          <a:xfrm>
            <a:off x="1414857" y="2239405"/>
            <a:ext cx="6314286" cy="378095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PERAN DINKES DIY</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smtClean="0">
                <a:latin typeface="+mj-lt"/>
              </a:rPr>
              <a:t>DIDALAM ALUR PELAPORAN E REPORT DINKES PROV  MENGAKSES LAPORAN DAN MELAKUKAN PEMBINAAN PBF SETELAH PBF MENGIMPORT LAPORAN</a:t>
            </a:r>
          </a:p>
          <a:p>
            <a:r>
              <a:rPr lang="en-US" sz="2000" dirty="0" smtClean="0">
                <a:latin typeface="+mj-lt"/>
              </a:rPr>
              <a:t>UNTUK DINKES YOGYA SEBELUM LAPORAN DIIMPORT DIKOREKSI TERLEBIH DULU  OLEH PETUGAS  E-REPORT</a:t>
            </a:r>
          </a:p>
          <a:p>
            <a:r>
              <a:rPr lang="en-US" sz="2000" dirty="0" smtClean="0">
                <a:latin typeface="+mj-lt"/>
              </a:rPr>
              <a:t>SETIAP TRIBULAN TANGGAL 7 DINKES DIY MELALUI GROUP BB SUDAH WORO (</a:t>
            </a:r>
            <a:r>
              <a:rPr lang="en-US" sz="2000" dirty="0" err="1" smtClean="0">
                <a:latin typeface="+mj-lt"/>
              </a:rPr>
              <a:t>bhs</a:t>
            </a:r>
            <a:r>
              <a:rPr lang="en-US" sz="2000" dirty="0" smtClean="0">
                <a:latin typeface="+mj-lt"/>
              </a:rPr>
              <a:t> </a:t>
            </a:r>
            <a:r>
              <a:rPr lang="en-US" sz="2000" dirty="0" err="1" smtClean="0">
                <a:latin typeface="+mj-lt"/>
              </a:rPr>
              <a:t>jawa</a:t>
            </a:r>
            <a:r>
              <a:rPr lang="en-US" sz="2000" dirty="0" smtClean="0">
                <a:latin typeface="+mj-lt"/>
              </a:rPr>
              <a:t>) PIMPINAN PBF UNTUK MENGINGATKAN APJNYA SEGERA MEMBUAT LAPORAN E REPORT</a:t>
            </a:r>
          </a:p>
          <a:p>
            <a:r>
              <a:rPr lang="en-US" sz="2000" dirty="0" smtClean="0">
                <a:latin typeface="+mj-lt"/>
              </a:rPr>
              <a:t>(DIKARENAKAN TANGGAL 4-5 SETIAP PBF CABANG BARU BISA MENARIK DATA DARI PUSAT)</a:t>
            </a:r>
          </a:p>
          <a:p>
            <a:r>
              <a:rPr lang="en-US" sz="2000" dirty="0" smtClean="0">
                <a:latin typeface="+mj-lt"/>
              </a:rPr>
              <a:t>TANGGAL 10 </a:t>
            </a:r>
            <a:r>
              <a:rPr lang="id-ID" sz="2000" dirty="0" smtClean="0">
                <a:latin typeface="+mj-lt"/>
              </a:rPr>
              <a:t>MEMBUAT JADUAL</a:t>
            </a:r>
            <a:r>
              <a:rPr lang="en-US" sz="2000" dirty="0" smtClean="0">
                <a:latin typeface="+mj-lt"/>
              </a:rPr>
              <a:t> </a:t>
            </a:r>
            <a:r>
              <a:rPr lang="en-US" sz="2000" dirty="0" smtClean="0">
                <a:latin typeface="+mj-lt"/>
              </a:rPr>
              <a:t>PBF SETIAP HARI MAKSIMAL 5 PBF UNTUK MEMBAWA LAPORANNYA DALAM BENTUK SOFT KOPI </a:t>
            </a:r>
            <a:r>
              <a:rPr lang="id-ID" sz="2000" dirty="0" smtClean="0">
                <a:latin typeface="+mj-lt"/>
              </a:rPr>
              <a:t>KE OPERATOR</a:t>
            </a:r>
            <a:endParaRPr lang="en-US" sz="2000" dirty="0" smtClean="0">
              <a:latin typeface="+mj-lt"/>
            </a:endParaRPr>
          </a:p>
          <a:p>
            <a:r>
              <a:rPr lang="en-US" sz="2000" dirty="0" smtClean="0">
                <a:latin typeface="+mj-lt"/>
              </a:rPr>
              <a:t>JIKA DITEMUKAN ADA KESALAHAN MAKSIMAL TIGA  DIKEMBALIKAN DAN SEGERA DICEK DI LOKASI SECARA KESELURUHAN DAN KALAU SUDAH SELESAI MENUNGGU ANTRIAN BERIKUTNYA DIHARI TERSEBUT</a:t>
            </a:r>
          </a:p>
          <a:p>
            <a:r>
              <a:rPr lang="en-US" sz="2000" dirty="0" smtClean="0">
                <a:latin typeface="+mj-lt"/>
              </a:rPr>
              <a:t>JIKA KESALAHAN TERLALU BANYAK MASUK KE ANTRIAN PBF HARI BERIKUTNYA</a:t>
            </a:r>
          </a:p>
          <a:p>
            <a:r>
              <a:rPr lang="en-US" sz="2000" dirty="0" smtClean="0">
                <a:latin typeface="+mj-lt"/>
              </a:rPr>
              <a:t>JIKA SUDAH BENAR KEMUDIAN SEGERA DIIMPORT</a:t>
            </a:r>
            <a:endParaRPr lang="en-US" sz="20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KENDALA YANG DIHADAPI</a:t>
            </a:r>
            <a:endParaRPr lang="en-US" dirty="0"/>
          </a:p>
        </p:txBody>
      </p:sp>
      <p:sp>
        <p:nvSpPr>
          <p:cNvPr id="3" name="Content Placeholder 2"/>
          <p:cNvSpPr>
            <a:spLocks noGrp="1"/>
          </p:cNvSpPr>
          <p:nvPr>
            <p:ph idx="1"/>
          </p:nvPr>
        </p:nvSpPr>
        <p:spPr/>
        <p:txBody>
          <a:bodyPr>
            <a:normAutofit fontScale="85000" lnSpcReduction="20000"/>
          </a:bodyPr>
          <a:lstStyle/>
          <a:p>
            <a:r>
              <a:rPr lang="en-US" sz="2000" dirty="0" smtClean="0">
                <a:latin typeface="+mj-lt"/>
              </a:rPr>
              <a:t>SERING GANTINYA PINPINAN PBF SEHINGGA SULIT UNTUK MENYAMPAIKAN PERMASALAHAN APJ DALAM MEMBUAT LAPORAN</a:t>
            </a:r>
          </a:p>
          <a:p>
            <a:r>
              <a:rPr lang="en-US" sz="2000" dirty="0" smtClean="0">
                <a:latin typeface="+mj-lt"/>
              </a:rPr>
              <a:t>SERING GANTINYA APJ DENGAN TIDAK MENULARKAN /MENGAJARI BAGAIMANA CARANYA MEMBUAT LAPORAN  E REPORT</a:t>
            </a:r>
          </a:p>
          <a:p>
            <a:r>
              <a:rPr lang="en-US" sz="2000" dirty="0" smtClean="0">
                <a:latin typeface="+mj-lt"/>
              </a:rPr>
              <a:t>KURANG TELITINYA APJ DALAM MEMBUAT LAPORAN SEHINGGA  BISA DIPASTIKAN SETIAP PBF MELAKUKAN KESALAHAN DALAM SATUAN TERKECIL ATAU HARGA , STOCK MINUS</a:t>
            </a:r>
          </a:p>
          <a:p>
            <a:r>
              <a:rPr lang="en-US" sz="2000" dirty="0" smtClean="0">
                <a:latin typeface="+mj-lt"/>
              </a:rPr>
              <a:t>DALAM TRIBULAN TIGA INI AKAN DIGUNAKAN SISTEM MELALUI EMAIL DAN SETELAH PROVINSI MELAKUKAN PENGECEKAN DI KEMBALIKAN LAGI MELALUI EMAIL DENGAN NAMA FILE YANG BERBEDA (MISAL KOREK 1 DST UNTUK BALASAN DENGAN DIGANTI NAMA FILE KOREKSI 2 ARTINYA KALAU GENAP DARI BALASAN KALAU GANTIL HASIL KOREKSI DINKES |)</a:t>
            </a:r>
          </a:p>
          <a:p>
            <a:r>
              <a:rPr lang="en-US" sz="2000" dirty="0" smtClean="0">
                <a:latin typeface="+mj-lt"/>
              </a:rPr>
              <a:t>SETIAP TANGGAL 10, 15, 20 DAN 25 AKAN DIMUNCULKAN HASIL  DALAM GROUP BB HASIL ABSENSI  YANG SUDAH TERCENTANG SAMBIL MENGINGATKAN PBF-PBF YANG BELUM MASUK ATAU MBELER</a:t>
            </a:r>
          </a:p>
          <a:p>
            <a:r>
              <a:rPr lang="en-US" sz="2000" dirty="0" smtClean="0">
                <a:latin typeface="+mj-lt"/>
              </a:rPr>
              <a:t>JIKA SAMPAI DENGAN TANGGAL 25 ADA YANG BELUM MASUK MAKA KAMI AKAN MENGUNDANG KEMBALI PBF TERSEBUT MELALUI PIMPINAN DAN HARI TERSEBUT JIKA SUDAH SELESAI DIKOREKSI DAN BENAR ADANYA KAMI INSTRUKSIKAN DIDERPAN KAMI UNTUK MENGIMPORT.</a:t>
            </a:r>
          </a:p>
          <a:p>
            <a:endParaRPr lang="en-US" sz="2000"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YANG DILAKUKAN PETUGAS OPERATOR E-REPORT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MENGKOREKSI :</a:t>
            </a:r>
          </a:p>
          <a:p>
            <a:r>
              <a:rPr lang="en-US" dirty="0" smtClean="0"/>
              <a:t>URUTAN KOLOM SUDAH SESUAI ATAU BELUM</a:t>
            </a:r>
          </a:p>
          <a:p>
            <a:r>
              <a:rPr lang="en-US" dirty="0" smtClean="0"/>
              <a:t>MENANYAKAN STOCK AWAL SUDAH DICOPYKAN DARI STOCK AKHIR TRIBULAN SEBELUMNYA DAN MENGECEK SECARA ACAK BEBERAPA OBAT</a:t>
            </a:r>
          </a:p>
          <a:p>
            <a:r>
              <a:rPr lang="en-US" dirty="0" smtClean="0"/>
              <a:t>STOCK AKHIR ADA YANG MINUS ATAU TIDAK</a:t>
            </a:r>
          </a:p>
          <a:p>
            <a:r>
              <a:rPr lang="en-US" dirty="0" smtClean="0"/>
              <a:t>SATUAN OBAT SUDAH MENGGUNAKAN SATUAN TERKECIL ATAU BELUM</a:t>
            </a:r>
            <a:r>
              <a:rPr lang="id-ID" dirty="0" smtClean="0"/>
              <a:t> (Tablet,Kapsul)</a:t>
            </a:r>
            <a:endParaRPr lang="en-US" dirty="0" smtClean="0"/>
          </a:p>
          <a:p>
            <a:r>
              <a:rPr lang="en-US" dirty="0" smtClean="0"/>
              <a:t>HET  SUDAH GUNAKAN SATUAN TERKECIL ATAU </a:t>
            </a:r>
            <a:r>
              <a:rPr lang="id-ID" dirty="0" smtClean="0"/>
              <a:t>BELUM</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lgn="ctr"/>
            <a:r>
              <a:rPr lang="id-ID" sz="5400" dirty="0"/>
              <a:t/>
            </a:r>
            <a:br>
              <a:rPr lang="id-ID" sz="5400" dirty="0"/>
            </a:br>
            <a:r>
              <a:rPr lang="id-ID" sz="5400" dirty="0"/>
              <a:t/>
            </a:r>
            <a:br>
              <a:rPr lang="id-ID" sz="5400" dirty="0"/>
            </a:br>
            <a:r>
              <a:rPr lang="id-ID" sz="5400" dirty="0" smtClean="0"/>
              <a:t>MATUR NUWUN</a:t>
            </a:r>
            <a:endParaRPr lang="en-US" dirty="0"/>
          </a:p>
        </p:txBody>
      </p:sp>
      <p:sp>
        <p:nvSpPr>
          <p:cNvPr id="3" name="Content Placeholder 2"/>
          <p:cNvSpPr>
            <a:spLocks noGrp="1"/>
          </p:cNvSpPr>
          <p:nvPr>
            <p:ph idx="1"/>
          </p:nvPr>
        </p:nvSpPr>
        <p:spPr/>
        <p:txBody>
          <a:bodyPr/>
          <a:lstStyle/>
          <a:p>
            <a:pPr marL="0" indent="0" algn="ctr">
              <a:buNone/>
            </a:pPr>
            <a:r>
              <a:rPr lang="id-ID" dirty="0" smtClean="0"/>
              <a:t>BILIH </a:t>
            </a:r>
            <a:r>
              <a:rPr lang="id-ID" dirty="0" smtClean="0"/>
              <a:t>WONTEN KLENTA KLENTUNIPUN </a:t>
            </a:r>
            <a:r>
              <a:rPr lang="id-ID" dirty="0" smtClean="0"/>
              <a:t>ATUR DALEM  </a:t>
            </a:r>
            <a:r>
              <a:rPr lang="id-ID" dirty="0" smtClean="0"/>
              <a:t>NYUWUN </a:t>
            </a:r>
            <a:r>
              <a:rPr lang="id-ID" dirty="0" smtClean="0"/>
              <a:t>PANGAPUNTEN</a:t>
            </a:r>
          </a:p>
          <a:p>
            <a:pPr marL="0" indent="0" algn="ctr">
              <a:buNone/>
            </a:pPr>
            <a:endParaRPr lang="id-ID" dirty="0" smtClean="0"/>
          </a:p>
          <a:p>
            <a:r>
              <a:rPr lang="id-ID" i="1" dirty="0"/>
              <a:t>Terbang selisih siburung kedidi</a:t>
            </a:r>
            <a:endParaRPr lang="id-ID" dirty="0"/>
          </a:p>
          <a:p>
            <a:r>
              <a:rPr lang="id-ID" i="1" dirty="0"/>
              <a:t>Terbang berduyun di waktu pagi</a:t>
            </a:r>
            <a:endParaRPr lang="id-ID" dirty="0"/>
          </a:p>
          <a:p>
            <a:r>
              <a:rPr lang="id-ID" i="1" dirty="0"/>
              <a:t>Terima kasih daun keladi</a:t>
            </a:r>
            <a:endParaRPr lang="id-ID" dirty="0"/>
          </a:p>
          <a:p>
            <a:r>
              <a:rPr lang="id-ID" i="1" dirty="0"/>
              <a:t>di lain tahun berjumpa lagi</a:t>
            </a:r>
            <a:endParaRPr lang="id-ID" dirty="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58368"/>
            <a:ext cx="8229600" cy="1258463"/>
          </a:xfrm>
        </p:spPr>
        <p:txBody>
          <a:bodyPr>
            <a:normAutofit/>
          </a:bodyPr>
          <a:lstStyle/>
          <a:p>
            <a:endParaRPr lang="id-ID" dirty="0"/>
          </a:p>
        </p:txBody>
      </p:sp>
      <p:sp>
        <p:nvSpPr>
          <p:cNvPr id="3" name="Content Placeholder 2"/>
          <p:cNvSpPr>
            <a:spLocks noGrp="1"/>
          </p:cNvSpPr>
          <p:nvPr>
            <p:ph idx="1"/>
          </p:nvPr>
        </p:nvSpPr>
        <p:spPr/>
        <p:txBody>
          <a:bodyPr/>
          <a:lstStyle/>
          <a:p>
            <a:endParaRPr lang="id-ID" dirty="0"/>
          </a:p>
        </p:txBody>
      </p:sp>
      <p:pic>
        <p:nvPicPr>
          <p:cNvPr id="1026" name="Picture 2" descr="Thanking You With Flowers"/>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05423" y="692696"/>
            <a:ext cx="8496944"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903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54428"/>
          </a:xfrm>
        </p:spPr>
        <p:txBody>
          <a:bodyPr>
            <a:normAutofit fontScale="90000"/>
          </a:bodyPr>
          <a:lstStyle/>
          <a:p>
            <a:pPr algn="ctr"/>
            <a:r>
              <a:rPr lang="en-US" dirty="0" smtClean="0"/>
              <a:t>PERAN DINAS </a:t>
            </a:r>
            <a:br>
              <a:rPr lang="en-US" dirty="0" smtClean="0"/>
            </a:br>
            <a:r>
              <a:rPr lang="en-US" dirty="0" smtClean="0"/>
              <a:t>KESEHATAN PROVINSI</a:t>
            </a:r>
            <a:br>
              <a:rPr lang="en-US" dirty="0" smtClean="0"/>
            </a:br>
            <a:r>
              <a:rPr lang="en-US" dirty="0" smtClean="0"/>
              <a:t> DALAM </a:t>
            </a:r>
            <a:br>
              <a:rPr lang="en-US" dirty="0" smtClean="0"/>
            </a:br>
            <a:r>
              <a:rPr lang="en-US" dirty="0" smtClean="0"/>
              <a:t>PELAKSANAAN PROSES</a:t>
            </a:r>
            <a:br>
              <a:rPr lang="en-US" dirty="0" smtClean="0"/>
            </a:br>
            <a:r>
              <a:rPr lang="en-US" dirty="0" smtClean="0"/>
              <a:t> PELAPORAN E-REPORT </a:t>
            </a:r>
            <a:endParaRPr lang="en-US" dirty="0"/>
          </a:p>
        </p:txBody>
      </p:sp>
      <p:sp>
        <p:nvSpPr>
          <p:cNvPr id="3" name="Content Placeholder 2"/>
          <p:cNvSpPr>
            <a:spLocks noGrp="1"/>
          </p:cNvSpPr>
          <p:nvPr>
            <p:ph idx="1"/>
          </p:nvPr>
        </p:nvSpPr>
        <p:spPr>
          <a:xfrm>
            <a:off x="457200" y="4572008"/>
            <a:ext cx="8229600" cy="1554155"/>
          </a:xfrm>
        </p:spPr>
        <p:txBody>
          <a:bodyPr/>
          <a:lstStyle/>
          <a:p>
            <a:pPr algn="ctr">
              <a:buNone/>
            </a:pPr>
            <a:r>
              <a:rPr lang="en-US" dirty="0" smtClean="0"/>
              <a:t>DINAS KESEHATAN </a:t>
            </a:r>
          </a:p>
          <a:p>
            <a:pPr algn="ctr">
              <a:buNone/>
            </a:pPr>
            <a:r>
              <a:rPr lang="en-US" dirty="0" smtClean="0"/>
              <a:t>DAERAH ISTIMEWA YOGYAKARTA</a:t>
            </a:r>
          </a:p>
          <a:p>
            <a:endParaRPr lang="en-US" dirty="0"/>
          </a:p>
        </p:txBody>
      </p:sp>
      <p:sp>
        <p:nvSpPr>
          <p:cNvPr id="1026" name="AutoShape 2" descr="data:image/jpeg;base64,/9j/4AAQSkZJRgABAQAAAQABAAD/2wCEAAkGBxQPEA8PEBQUEBAPFBQQFRQUFBUQFBQPFBUWFxQUFBQYHCggGBwlHRQUITEhJSkrLy4uFx8zODMsNygtLisBCgoKDg0OGxAQGywkHyQsLCwsLCwsLCwsLCwsLCwsLCwsLCwsLCwsLCwsLCwsLCwsLCwsLCwsLCwsLCwsLCwsLP/AABEIANYA7AMBEQACEQEDEQH/xAAcAAACAgMBAQAAAAAAAAAAAAAAAQIDBAUGBwj/xABBEAABBAAEAgcEBwYFBQEAAAABAAIDEQQSITEFQQYTIlFhcYGRobHBBxQjMkJS0WKSwtLh8BUzgrLxQ1Nzk7Mk/8QAGgEBAAMBAQEAAAAAAAAAAAAAAAECAwQFBv/EADMRAAICAQIDBQcEAgMBAAAAAAABAhEDEiEEMUETIlFhcQWBkaGx0fAUMsHhUvEjQmIz/9oADAMBAAIRAxEAPwDw5QAQAgBANACAEAIAQDQAgBACAEAKACAFIBACgAgBACAEAIAQAgBACAFIBARQAgBANACAEAIBoAQAoAIAQDaLNIyUrdCQgEAIAQAgBACAEAIAQAgBACAEAIAQAgIqQNACAEAIAQDQAgBQAQAgBAWQDtBRLkaYl3iBCkoxIQNAJANACAEAIAQAgBACAEAIBIAQAgEpAIBoAQAgBQAQAgBACAaAEBfg224+Spkex0cOrk/QqlFOPmVZcjGS3ZFSQCAEAIAQAgBACAEAIAQAhAIAQAgBARUgEAIBoAQAoAIAQAgGgBCTYcK4RLiCMjHObepANeOuywzcRDEu89zr4bg8mZ2lsdFh+i72gj7JpP5iXn1yggLz5cdFvqevj9muK2r6mJxHovILe1odQJPVkv15EtIsLfFxsHs9vU5M/sya3W/p9jmpGFpIOhC7001aPJlFxdMipIBACAEAIAQAgBACAEAIAQgEAIAQEVIGgBQAQAgBANCQQAgBACA7jorxwOgZhTlDhcbSSc3aJIc1t1Ys61yXjcbwzWR5Vdcz6T2ZxUZYlibprZGyZxMDCztkL5WMdlDSe1mFbHfc2uZ4G8sXGk2d/aw7Nt2628y7EcRJfHTuxE1r8oofZ7EZt/W70URw0ntuxLLFtV6nH9M+Isnnb1ba6ttOOji5xOxcB2gBW/eV6vAYpQx958z5/wBqZozy6Y9Ov54HPruPMBACAaAEJBCBIAQDQkSEAgBACAEIBARUgaAFABACEjQAgBACAEJGgNp0aLfrMYcLJ+6dRRGvvAI9Vy8Wn2To7/Zzis6tenkdxhQ1hzAB1E7gb1XMFeLO5Kn+fQ+kTS5GDxCNmSVztshDgBlOT0327l1Y1K0l4nHllDS9fKnfocCvaPmAQgEAISCAEAIApQKBSAQAgBACChIQCAEIEpAKACAEA0JBACEjQAgBANCTc9EYc2KafyNc74N/iXHx0qxerR6HsyGriPRN/wAfydpBCA05QAC5x9cxXkSk29z6KMUlsYWOwwc2Qc3xObfh5eq6scqafmjhywUk14pnnwXsnzQIAQAhI1ABSACgAgEpIBACAEAIAQCQgEAlJAKACAaEghIIBoAQkFAGgBAdT0Eit87+5rW+0kn/AGheb7Rl3Yr1PZ9jx705eiOshFtb4gFeW+Z7i5FD2doeR+IXSnscrW55pPHlc9v5XOb7CQvci7SZ8tNaZNeDIKSoIAQAgBACAEAIAQCUkAgBACASEAgEhAIBoSCEjQAhI1ABCQQgEA0JOx6Iu6rCyy1mLpcoHfo0DXzJXk8d3sqj5Hv+y+5glKub+x03C3mSJpc3KRbdwfu6fJedlSjLZnrYm5RtoxMfP1ckYy6ONX3Xpr4bLpxq4s5MstMkqOB47FkxM7f2yf3u1817OB3ji/I+c4uOnNJeZgLU5wQDQAgBACEghAIBIAQApAkIBACEAgIoBoAQkaAdKCQQkaCgpCaCkFAgBCD0bozh8uAZYvMHyai9S4kH4LwOMlfEP3I+q9nw08LH4m+kcGNzHQCh8lxJOTo7m0lbMfERg5LAPa568jt617F0RZjJHn3TKLLi3/ttY73V/Cva4N3iR837SjWd+aRo11HANCQQAgBAFKCR0goKSxQiEIaEpIBACAEAlJAICKEDQkaEjAUEjpAMBQWSHSgmh0goVKRQUhAihDPTuExj6syF2wYwb1poDqF87nb7VzXiz67h4pYlB+CDjmJs5G/dFe1Tw8K3ZHET6IeBmEkbcx7THt9aI1WmSOmWxnhmpx36M4vpe/PM1/5gQPJp0+K9ThFphR4fHy1ZNRo11HCCEjUAKQmgpAMBAi2CHO4NGl6aqkpaVZpGOp0XcQwDoHZXUTvobGqrjyqatFsmNw5mIVqjFkVJQEAkAIBKSAQCQgEJGFBJIISiQCguibWqtl0ifVqLL6BFiWRpIkKSrREqSrJ4aEyPawC8xA9OZ9iiUlGLbJxwc5KKO8lkdkDW1uBr3WvFUVds+jcnppCxDbae8aqY8yJ/tMF7iB2fDnS66XU8/U1yNX0hiJYx35SQfAH+o963wPdo5eJTcUzQLpOMkAhNDpQWodIKFSAEIJtdWoUNWWTrclNMXbqIxSLSm5cykq5kyKkqCASEAgBCBKQCFhqAMBCaJAKCaJtaqtmkYmZh8PaxnOjrx4rNzhuBveNAT6LjnxUY8zvhwbaMXG8NdH94UtcedT5GWXhnDmamVtLqizz5qiOHizvYwmg9zW3V1mIF1pe6tJ1FszjHVJR8WkdNh+j7sLigL65hYcr2ggWSB2hrlIo8158uLjlxeD8D1MXBSw5vFUdVj+rfHJh42/5bbjka05nTaG83cSCPKl5uPXGanJ8+a8j05Ri4aVzJ8Fw80Tc3VF8x0snKGgD8ObmdfKkzThJ1qpFccZRVs13F+GSSyskcwwZqEwFhuYOoyNcBl1GpF7grpxZVGLinfh9jmlh1StqvH/YukzYpsM4wtbmj+ypgNmNwORzh4EDX9rVW4Zzx5O+9nv7zPiYxyQfZ+hxGO4O+CKKWQtHXE5Wiy4NAvM7Shdjneq9PHnjkk4x6Hl5eFnigpS6mCAtjBIm1qq2aRiS6tRZbQyJapso4kCFYoJAFoRZEqSrEpIBCAQCQAhAIBKSw1AGFBZEwoLItiVWawN1wkDMLXFnuj1OGqz6G6A4XDDCA1GXm8xdlJr15LLgI4Jwl2lOV734e/oY+0551lSjemlVHmH0nTwuxEnU1lBoZdvRc3DxSyy7P9t7Hf3lw8Vk/dR5piN17EDx8vMfDZWRzRvmYZImutzQaJHgbGxo78lOWMpQai6fiZ45RjNSkrR7HwmXASRRTsPZe0kZmta5rmmi1wN0badiV8tnXEQm4S5n0GLI8sNcEqM88bwkdANzW097i14uh43QWKxZZF3izPnLr08CWE6UAub1eHLm5TmDWAnc0R7lPYNc5FJ8LcXcn5FI6VxuLRiYSw2/Mcu1NOVoo3rt6q/6af/WSZTs3H9ra5VfzZGSbBTjM4Bpy5ydCRqAGi9b9VKeeGxdJt80/k/U89+kJmEYRFA9z8QxwLxRyNtuoc4nV33dtl7fs955LVNVF/E8vjZYn3Uu8n42jjWBeizhijYYLCZyAufJk0ndgw6mb8dGH5M+U13rg/XRuj0f0OxoMdhCw0u/FkUkednwaGa9zV0JnC0QKkzZFSQJSVEpIBCAQAgEhAISWjDHvCprRusLY/qx5UU7REPC0LqXDkp1IjQxUgJtKhl4szcLiMpCwnCzsxZaN5Dx54AaHEBcUuEi3bR6EeMaVGqxeOL9za6seFR5HHl4hyNfI+10JHFKVlRKsZ2evfRrw/Dz4JkjoRna50Tu24hzhu+vwk3t4r532lLJHO1q2PZ4TI1hWnb8/k7eHDQMIDY4Wk9nYE5eeh3XnXJ82aSeRrdsz2zmqaQ3l2RVDkEMHjXUqxGIaQc/VuDRmOYNNEbk3tpeqvT6Fo42uVo1WI4RhZR/lNAOlxOLRTtj2TRKusmSPU17/AFd+qPC+lLI24zEsha5jGSOZT3ZyXtJDnXWlnkvpuGcnii5PejyeIrtXRrowtWVgjpejpaHtLtrC83iradHtcHSZ7RLx3C/UurawZ8tWa35m15UpY+y7OMO91kxHheI/U9o5d08W6QOBe4gc16vCppbjjGmznJV6MTxplJVzFkSpKESpKiQgFIBCAQCQDQGa06LBo7o8hA6BSUleww/xUUQmHWu7tPJTpROtgJhzaFGl9GTqXVFsbGnWqVW2jRKLJ9WBqCVF2Wqih0J5EH3K6kjJxZW6B3crKSKOEipzCORVk0ZtM9B+jjGubguIsbbTC6OfMNznBaW+H+Xv4rxvaeNPLCXja+H+z1fZklvFrr9V/RvsPJipy2dkdmMAAmrdXPtaE+QXny7OPdbPZ7kVTOo6CNLmSPcNTIQdzqBroSeZKxybSo4/aDSpeRqukUbhi5BG2zJGC/ncexsHQDSrW+JrR3n1/PMYm3BUUcKxTxKI7LGQMe4so9oC3EEk6HbX3LScYuNreyZNx/cvt+e88Znn6x75KrrHOfW9ZiTXvX0ajSrwPntWp34gwqGaRZnYXE5VhPHZ2Ysuk2X+LOqrXN+nVnb+qdGtxWIzLphCjiy5dRgPK3RxSKyrGbIlSUZFSVEhAKQCEAgBACAz2xrC0d8VIrmaRqNeRVosyyJ8ypj7IJVmttjNO3bL77qVPU0VdBlyE2TYfYPAKrLKyeZVoumYUru17PgtorY55S7w3SkVqdkUbDlQDEHvTQgsjO9+jzXCcYPdFGPdMvI9o7ZMXq/4PU4B2/ed9wgHqcONfuM2vTT3rxcn736nq5Ktm06Cs+xf/wCaT5K095HD7TdTXovqYHH4w/Fyx7Z8KG89i/UaeFq8XUb8zXhf/mn5mEB/+lw3P1VwNaWQKKvD9vvRpmXcXvPB2bDyX1b5nzMeRYCql0ybXKKNFIn1irRbWQc5SkVcislXM2yJUmbMnhuBdPIGNBqxmdya3mSqZMihG2dPB8JPicqhFbdX4L85HUt6OxSB0EEc08rSwuMLDK9ub7hc6srQb50FywlnlLV0+R7vEYvZOLC8erfxTuVrz3Xk0cxxvhr8JiJcPI1zJIjlc1+XMHUDVtJB0I1C7Y3XePmsyx6/+Jtrz5mArGQIQCAdKCQpCaNx1I3XHqPX7NGJxDQNA7yfNbYt2zj4rZJIwcy3o5LJdYoonVQxKVGknUXRzjn81RxZpGa6l8Ugc5oB3ICnHi1TUX1aRaWRJNo9Ywn0RwyticZJGO6qN0heQR1sl01rQBQADdz+ML1Fg4fHdpvd1v4e78o86WXLJ7Ujg+l/AY8GZo2HO6F7Y84JonTNWuvMLj4tRhmhGCpON172dmDv4JTlzUq+hyqyKo9I+j7BSf4fxKVozCfJG0DVxLC7Pp5SD3rwvaWSPbY4+G/x/wBHtez413n1Z1HDeD498cdPZG3KModla4NrQEZCQfNefOeHU9vz4nozz4ot22/Q6jobgJoIJBK0scXlwB10LRZoeqyyO3aOLj82PJOOl3t/JrekfBcTLijJASxpja3PmDRQOrdQedFa45wjGpKy2HNjWNJvezVcN4fio8TU9vzRSMDuyW5S00C5oAuwN9VpOePR3dt0aympQ5/mx4jJGWEscKcwljh3OaaI9oX06akrXU+dprZ9CzDQmR7I2gl0jmsaALJc4gAAc9ShaNNpN15+B0fSzgTsKyF8kQwxcerEbnjrXANzF7owNB2gLJ5gLHHGavUzu4ziOGy0sEHGtum68a8fO/U5q1rRxWIlSRZG1JWwZuPNCDt/o0wcT/rj8RH9YjYIImwjOXSTzSFoa0Mc3tZWSAE6N35JoT3aJWfJCLhGTSfOj16djomvhAgw8TIpLayf7YFjyWdvIOqaQ2I9ZqRVVYtUzZ8eFXNpfV+i5t+hjjxt7QR85cX/AM6TttktxJcx75W2T90SP1fW2bW+8qcc9cdVNevMvJVtZhrQqACAkfBQTsAUEkkLGbKDVnWvMClhGro7p6krZjGTMBpVA7eYWumjkc3PcizYIysaoZA7k3JpFTq8ldFJUTDVFijP6PYXrsXhYgLMk0baAs0XC9PJaYnU0/NEVafoz6WkmNy5sE+Ute9oLg1rXMaAxpBdemVg5L1YRVL/AJkr+Pj0POlLf/5t+ex5D9Kpe95zwjDEiIBlsdbW2MxLABZIPLkvH4zTHilUtXd5+9+J6/DW+Edqu9/CPP8AC8PklcGRtL3Hk3XTvPcFlPNCCuTpCGCc5aYq2es9DJJMDhWwCOVzi4yOIAAD3VYaS06aL5vjJxzZXO14H0GDglHGoye/55o6KPi87vuwyHzLfk0Lk0xXU0fD4lza/PezJacbKKbG5t/tvA/+itGr2M5fpIc5L4L7FMs2Pj0dE41zBz/7nlbf8fX8+RSMeHlya+n2MLEccxTPvQvPpfuDFKx4n1/PiX7KHT6nj3SPhz2SyzFrhHJI51uFEOecxBHLUml9Dw+WMoqKe6R43E8POEnKtm/qYHDcUYJoZ2gOMMjJQDsSxwcAfYum6ZyNWjp+n3SpnEOqbEwtZGc+ZznF7iY42U8E0XfZ7+JA01OcXNybey6L+b/j4l9MYrbdnIUrlQpAFIBirCDYvwePfBIySJxY6ORkorbrIzbHFuxo3v3nvUorKrM3jHSCfFNDHuDIjbjHGCxjn2SXP1Je7xJPhS58fDQhN5Hbl4vd+i8F6Gksja0rZeCNOR+q6TFkVJBJo0Poo6krkCAQQElBY27WktJ5VvbR3a/33rkbVnoJtr/Rr5G5G5Nydj6roT1OzkkuzWkxrpaczC6LAbVTS7FlU2RRIN8PiosnSZnDZn4eeKZh6uSNwe0704bGioUovnyLKDTPVcT9IcLWlssvEZJKqmnDxAWLF00cjrqtY5MTXX896KTxZItrZfnvOD6ScbbizmBnLuyLmfn0AN1qa1JNeO658iTyao8vmdEGli0vnfuN/wDRFhc+JxEmZzTFG0UA0hwe42HBwP5ARVLyPa8qxxjXN/T/AGdXCurZ6w2x+I+xn8q8BHU68Pr9zJw4J/E70OX4UrqTRlkpdEbOGC9y8/63fqujHb6s4pzrkl8ERxEdbOeP9bv1Vpya6lscr5pfBGtke787vWj8QsG7OyKj4I5b6Q4S/hmLt5GVmfRsYzZXAhpOXa62XTwDriYbdSuauzlXh4v+TwZhvdfVM8xEXqUQxIVIlSAtCBA6hAOQdp3gT8UXIS5k81taOYzknz2+HvQdCscvI/xKSoEXXkEFE2M7J9FDe5ZR2YBniFFhR8ys7nmrFXsyQUEnUjDMLeyRlI0N/wBfBebrknueooxrY0fFnU+tHAfFdmD9pxcS7kYRcCNv7K3OfYhXqpFDUEk2yUP6qGrLKVIvjdZA/vZZtUjWDuVGRxZ32zxevZ/2hVwruI04mX/I/d9CqMaKXzKR5HqX0S8JmhZLiy1rosU0NZ2wHfZveCSK01teD7Wzwk1jXOPP3pHdw2NJXJ1dHfOlk/IP3/6LyNjrUcf+Xy/svw75eTWerz/KpM5xxeL+H9m4womraL2uPyXXhUnyPPydj/6+X3K8b13dEf8AU4fwpl1dS2HsfF/Bfc08kst6xsPlIfm1YbHfGGKtpP4f2a/pFhJsXg8ThmRtDpoywEyaBx2J02WnD5I4ssZt7JmebHDS0pfI+e8XgnwzSwPHbhe6N4BsZmEg0e6wvrozjOCkuT3PKcGnRCYE0MobZA0vfzOqmIlZKXDFrbJBHhyKrGak9jSeFwjbMdwpaGDIoQCkUTm+87zPxVY8iZc2LKRXiLU7MimhsYTRAOjTem1kjXuRkJciJ5eXzKAAEJSJKCSshWKUMUhOx0WAlDYxqTevLTbQfH2rz8kW5HdBpRNFiiHPsDQ5jXtXbC1E5J05fH+SqMa96uzNIt8FUuKxVVqefsTe7G1UQy7KbI0sviFOvkPmqS5UawVSsu4iQ6V7u/L7mgfJVx7RSLZ6eRs23Dei+MnjbJFh5Hxv1a+gGuHeCSLC5svF4YSqUlZpjwya2+p650Qc/CYHD4eWKQSRh+YBuYW6RztxpsV85xko5c0pxez+x6kOHdK5LkupthxC/wDpyfugfNc+k07D/wBIyMPjX3pDIf3B/Epoynhh1mvn9jbwY6RozOhc1o3c6SJgHnbvL2rt4eOR/tXzODJhxXXaL4S+xHFcQzUAGEnYCaMknuAB1W2bhpvd0vy+iIx44Lr8mafE4yRpP2D9NN2fzLicKdNnowx42tpoqj4tK06YaQ+rP5lV44/5Ey4eD/7nnHF+g2NmxU+Ijwwe2eV8ukjARneXUQ4jkeS9rh+OwqEYOXKlyOHNCCuq9Ti+NN6mR0D2ZJYpe0MzXAFnZc3MDR1B2XqQ70tSe1HI1UKfPmJ+KaRmaNRRykbG9td9lFVI0q8e7tix7zPTxCWtG5aLbfOyBStrinVmawyfQ1TxroKC0Rm1TIEqSrZOR1k91lQlsG7Yy+yCd/11+ahKiW22mxi9NfehOlsrc3T0+asmUaaQ2tN+QB9NP1ChtEpMnDJlIfQ0se5RKN7F4ZNL1UETM3kN0k6EVrJvjGmU1QAOaj2udUBoljTRGKZzRdmgKrkkoxbIi5KNsx5H634fG/1V0tqMm97RbhX5HB1bEHXUaHuVZq1ReGzsm6TUmrv/AJ0UJbFm/I2HR8xNnjfiG54muGdmhzN51YIvzWWa9NK/dzOrhYxcu9Xv3R0fTjh3DwwTYF4zEZsgJ07QzNkjdeQ6kijlOUrnwSyqSUncX1apr16G2fBHQ5cmvRp+nX4pHIYaYNuyW33C9QuqcW+hyY5qPWj0Pg/0ZnF4eHFuxLG9exsmXqiS0EaAnOPDkvIze1Fim8ajy25/0dEcSk7l+fM9B4Rhn4PDQ4UFsghbkzG2k+NUa3Xi5p9rkeTlZ3Y8UK6kn4h/IN9p/RUUUdKxx8ysTPvdo9qtpRbRCupmYeV/5gPQn5pRhOMPAxOnED8Tw/FQB4LnRGQAM1c6J8bwwdrckV6rt4HJoypt7cvicTxrmo7+vk/I8h6F8LkZxHCGZroAyQSZpGObbo9Q0Zq1JFb969vissexlpd+hTBjySlutq/g9ifiXFrSHjVoOre8ea+dkrk7PTjjinWkxhi5QdHs/cP8yq4RNXhg+j+JsMFxKb80f/rd/Osmkt0c2XhsXVP4/wBGi4l9FEOPmlxLsRLG+ZzpHAMa5uZ5s0DrVnvXq8H7Sn+xpfP7nl55RTW3Lbn/AEeSTcNZDjZ8G+TsxTugz/dLgyUtutaJrxq+a9qcnp1Lf/RfBGMpU+tHpvSyDAx8MaGua+Yj7GNknZiaOb23qa7+fkvPxKKqV3N/JeZ3rtXJqSqCXVc/Ty/Op4viB2ivXhyPFy/uKSrmLGGqLFEniqJ8B8vkoTLNFzYnVelDxVW0aqEq6FWXkrWUrehta7kCSdNidP7pG0QlLoWswzjplNV3aKjnHnZpHFPlRBkTm8tQdvEKXKLIWOUSwYdzrOXdRritrLdnN70U/VnnTl56fFW1xRTscj2/kf1N/dfqP1TtYk/p8i6fQvODfWgB8iPms+1hfM2fD5WuRP6q8C3NDRtqR8io7SLezLdlkS7yS95n4bhD3Mc85W5AXkE/gFiwRepIND4LGWeKdczeHDzatqi6bo/K2JuIdkDHbDMc2t/hquRVI8VDVoV2aS4OdanRbwzo/K6LrwMO6MBx+0Bc7K0mzVVyKjLxUFLQ3K/IY+DenVUWvNG24H0kxkpZhoJGRtY3RuQNY1ja00Gm45Llz8JginOab95thm5y0xS+Bn8W41jYWszyst96ts7VyNd45rDFw+CbdJnVkcoLkhcK45ip22C0gHKS4lhugeV96ZuGw43W5bFklNXSMTH9J8RE90dtBFXVuqxfM+K1x8FinHUZ5OJcJaaRm4biWPkax8cjMrwHCxRo9+6yli4aLcZJl12k1aSNLjeleJ6wOkc2R0WdlFjSKLml3rcbaK7MfB49NRtXXX88TjlxDg+SMrjkGInjF9UIw3PlaAXGtaByj4rPBPHCXW/zzOjPDJOO1JczVYXpZOeqiDzqWsBIG2gF+C6J8Dj3k15nJD2jLaK8lyN7jOITQxPlkdmyVeRzrokAbnxXJDFjnNRXzO7Jnljg5y6eBruH9JpZnljHvYcpdZLuRH7fitsnBQhG2k/z0ObFxqzS0r5pfcswXTPECTq+ulBst1ugRf7fgkvZ+PTqSM48bCU9Lj8l9yHFOPyCxIRL1lkl0cd3sTeW7138VOLhIveO1ebJy8VCGzjfwNbjYey05nPDvL05rogqKZMupLmTHAhme17suRufMSKcO7fRR20quJR4I6ql8TF+ow/9y/QJ2uX/ABL/AKXB/lZW7CRDYn2D9FZZMj6FXw+FdWQdFH4+wc/RWUplHixETlGxPtr4K1yK6MZWSPH2lTuV7i5ETJ4n2lTRFoXWJpK6gE5GxTQie0a6kxinfmPtKr2a8C3bS8SlaGYwVBJJr6UUWUqJCVRpJ1k24g1Vmjys1p4epUOCLLIyx2LcRRc4juLjXsVezXgX7WT5ljeIvDcge4MIIyhxAo7ilHZRu63LdvKqvYhhcY6Il0ZLHEUSDRrevcpnjU1UtysMmh3HYsxPEny11ji+tsxJq/8AgKscMY/tRaWdy5iZjXNGUOIbd0C4C+/RHiTdslZmlSIST5iS7Unckm/apUKVIhzUnbMmHikjAA17gGigA40B4BUlgi+aNI55LZMxXuzEkgknUm+Z3WiVGbp9DL/xCUjLncABVXWndosuyhzo17Sb2sxGwNBBA1GorkRstXOTMVhgndGXJiXPaWOc5zXbguJvmslFRdo2b1KndFUMbWm2gtO1gkH2q0pSezZWGOEXaRY2Ft3k1u7s3aq5y8TRYoXeku6pp3a31sqmqXiadlB84ok6JgH3G/u/qoUpN82WeOCX7V8DGeQNgB5ALRWzGVLkUOetEjFyKXOV0jJsqc5WozbIEqyRRsiSpKtkSVJWxWlFbFakWGZBYZ0onUx51FDUAclE6iWZRRNjDkotZLMoomxhyiibHaUTYWUG4woJRIBQWSJtChlkiVqC9jzKKFgHpROokHqKJUmWNeVVpF02TDj3qtIvb8SzP/dqKLWxZ0oWzHkf/dLRIxlIpkcrpGUmUucr0YtkCVYoyBKko2RJUlWyJKkrYrUkWK0IsEIs/9k="/>
          <p:cNvSpPr>
            <a:spLocks noChangeAspect="1" noChangeArrowheads="1"/>
          </p:cNvSpPr>
          <p:nvPr/>
        </p:nvSpPr>
        <p:spPr bwMode="auto">
          <a:xfrm>
            <a:off x="155575" y="-1790700"/>
            <a:ext cx="412432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JUMLAH </a:t>
            </a:r>
            <a:br>
              <a:rPr lang="en-US" dirty="0" smtClean="0"/>
            </a:br>
            <a:r>
              <a:rPr lang="en-US" dirty="0" smtClean="0"/>
              <a:t>PEDAGANG BESAR FARMASI DI DIY</a:t>
            </a:r>
            <a:endParaRPr lang="en-US" dirty="0"/>
          </a:p>
        </p:txBody>
      </p:sp>
      <p:sp>
        <p:nvSpPr>
          <p:cNvPr id="3" name="Content Placeholder 2"/>
          <p:cNvSpPr>
            <a:spLocks noGrp="1"/>
          </p:cNvSpPr>
          <p:nvPr>
            <p:ph idx="1"/>
          </p:nvPr>
        </p:nvSpPr>
        <p:spPr/>
        <p:txBody>
          <a:bodyPr/>
          <a:lstStyle/>
          <a:p>
            <a:r>
              <a:rPr lang="en-US" dirty="0" smtClean="0"/>
              <a:t>KOTA			= 16</a:t>
            </a:r>
          </a:p>
          <a:p>
            <a:r>
              <a:rPr lang="en-US" dirty="0" smtClean="0"/>
              <a:t>BANTUL			= 11</a:t>
            </a:r>
          </a:p>
          <a:p>
            <a:r>
              <a:rPr lang="en-US" dirty="0" smtClean="0"/>
              <a:t>KULONPROGO		=   0</a:t>
            </a:r>
          </a:p>
          <a:p>
            <a:r>
              <a:rPr lang="en-US" dirty="0" smtClean="0"/>
              <a:t>GUNUNGKIDUL		=   0</a:t>
            </a:r>
          </a:p>
          <a:p>
            <a:r>
              <a:rPr lang="en-US" u="sng" dirty="0" smtClean="0"/>
              <a:t>SLEMAN			= 21</a:t>
            </a:r>
          </a:p>
          <a:p>
            <a:pPr>
              <a:buNone/>
            </a:pPr>
            <a:r>
              <a:rPr lang="en-US" dirty="0" smtClean="0"/>
              <a:t>	DIY                         	= 48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928694"/>
          </a:xfrm>
        </p:spPr>
        <p:txBody>
          <a:bodyPr>
            <a:noAutofit/>
          </a:bodyPr>
          <a:lstStyle/>
          <a:p>
            <a:pPr algn="ctr"/>
            <a:r>
              <a:rPr lang="en-US" sz="3200" dirty="0" smtClean="0"/>
              <a:t>PELAPORAN  E_REPORT </a:t>
            </a:r>
            <a:br>
              <a:rPr lang="en-US" sz="3200" dirty="0" smtClean="0"/>
            </a:br>
            <a:r>
              <a:rPr lang="en-US" sz="3200" dirty="0" smtClean="0"/>
              <a:t>TRIBULAN I 2014</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3879671"/>
              </p:ext>
            </p:extLst>
          </p:nvPr>
        </p:nvGraphicFramePr>
        <p:xfrm>
          <a:off x="285720" y="1625595"/>
          <a:ext cx="8858280" cy="5006653"/>
        </p:xfrm>
        <a:graphic>
          <a:graphicData uri="http://schemas.openxmlformats.org/drawingml/2006/table">
            <a:tbl>
              <a:tblPr lastRow="1" bandRow="1">
                <a:tableStyleId>{7DF18680-E054-41AD-8BC1-D1AEF772440D}</a:tableStyleId>
              </a:tblPr>
              <a:tblGrid>
                <a:gridCol w="2214570"/>
                <a:gridCol w="2137674"/>
                <a:gridCol w="2291466"/>
                <a:gridCol w="2214570"/>
              </a:tblGrid>
              <a:tr h="1021810">
                <a:tc>
                  <a:txBody>
                    <a:bodyPr/>
                    <a:lstStyle/>
                    <a:p>
                      <a:r>
                        <a:rPr lang="en-US" dirty="0" smtClean="0"/>
                        <a:t>BULAN</a:t>
                      </a:r>
                      <a:endParaRPr lang="en-US" dirty="0"/>
                    </a:p>
                  </a:txBody>
                  <a:tcPr/>
                </a:tc>
                <a:tc>
                  <a:txBody>
                    <a:bodyPr/>
                    <a:lstStyle/>
                    <a:p>
                      <a:r>
                        <a:rPr lang="en-US" dirty="0" smtClean="0"/>
                        <a:t>JML PBF</a:t>
                      </a:r>
                      <a:endParaRPr lang="en-US" dirty="0"/>
                    </a:p>
                  </a:txBody>
                  <a:tcPr/>
                </a:tc>
                <a:tc>
                  <a:txBody>
                    <a:bodyPr/>
                    <a:lstStyle/>
                    <a:p>
                      <a:r>
                        <a:rPr lang="en-US" dirty="0" smtClean="0"/>
                        <a:t>PBF</a:t>
                      </a:r>
                      <a:r>
                        <a:rPr lang="en-US" baseline="0" dirty="0" smtClean="0"/>
                        <a:t>  MEN</a:t>
                      </a:r>
                      <a:r>
                        <a:rPr lang="en-US" dirty="0" smtClean="0"/>
                        <a:t>DAFTAR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YANG</a:t>
                      </a:r>
                      <a:r>
                        <a:rPr lang="en-US" baseline="0" dirty="0" smtClean="0"/>
                        <a:t> MELAKUKAN PELAPORAN</a:t>
                      </a:r>
                      <a:endParaRPr lang="en-US" dirty="0" smtClean="0"/>
                    </a:p>
                    <a:p>
                      <a:endParaRPr lang="en-US" dirty="0"/>
                    </a:p>
                  </a:txBody>
                  <a:tcPr/>
                </a:tc>
              </a:tr>
              <a:tr h="314403">
                <a:tc>
                  <a:txBody>
                    <a:bodyPr/>
                    <a:lstStyle/>
                    <a:p>
                      <a:r>
                        <a:rPr lang="en-US" dirty="0" smtClean="0"/>
                        <a:t>KOTA</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r>
              <a:tr h="314403">
                <a:tc>
                  <a:txBody>
                    <a:bodyPr/>
                    <a:lstStyle/>
                    <a:p>
                      <a:r>
                        <a:rPr lang="en-US" dirty="0" smtClean="0"/>
                        <a:t>BANTUL</a:t>
                      </a:r>
                      <a:endParaRPr lang="en-US" dirty="0"/>
                    </a:p>
                  </a:txBody>
                  <a:tcPr/>
                </a:tc>
                <a:tc>
                  <a:txBody>
                    <a:bodyPr/>
                    <a:lstStyle/>
                    <a:p>
                      <a:r>
                        <a:rPr lang="en-US" dirty="0" smtClean="0"/>
                        <a:t>11</a:t>
                      </a:r>
                      <a:endParaRPr lang="en-US" dirty="0"/>
                    </a:p>
                  </a:txBody>
                  <a:tcPr/>
                </a:tc>
                <a:tc>
                  <a:txBody>
                    <a:bodyPr/>
                    <a:lstStyle/>
                    <a:p>
                      <a:r>
                        <a:rPr lang="en-US" dirty="0" smtClean="0"/>
                        <a:t>11</a:t>
                      </a:r>
                      <a:endParaRPr lang="en-US" dirty="0"/>
                    </a:p>
                  </a:txBody>
                  <a:tcPr/>
                </a:tc>
                <a:tc>
                  <a:txBody>
                    <a:bodyPr/>
                    <a:lstStyle/>
                    <a:p>
                      <a:r>
                        <a:rPr lang="en-US" dirty="0" smtClean="0"/>
                        <a:t>10</a:t>
                      </a:r>
                      <a:endParaRPr lang="en-US" dirty="0"/>
                    </a:p>
                  </a:txBody>
                  <a:tcPr/>
                </a:tc>
              </a:tr>
              <a:tr h="314403">
                <a:tc>
                  <a:txBody>
                    <a:bodyPr/>
                    <a:lstStyle/>
                    <a:p>
                      <a:r>
                        <a:rPr lang="en-US" dirty="0" smtClean="0"/>
                        <a:t>KULONPROGO</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14403">
                <a:tc>
                  <a:txBody>
                    <a:bodyPr/>
                    <a:lstStyle/>
                    <a:p>
                      <a:r>
                        <a:rPr lang="en-US" dirty="0" smtClean="0"/>
                        <a:t>GUNUNGKIDUL</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14403">
                <a:tc>
                  <a:txBody>
                    <a:bodyPr/>
                    <a:lstStyle/>
                    <a:p>
                      <a:r>
                        <a:rPr lang="en-US" dirty="0" smtClean="0"/>
                        <a:t>SLEMAN</a:t>
                      </a:r>
                      <a:endParaRPr lang="en-US" dirty="0"/>
                    </a:p>
                  </a:txBody>
                  <a:tcPr/>
                </a:tc>
                <a:tc>
                  <a:txBody>
                    <a:bodyPr/>
                    <a:lstStyle/>
                    <a:p>
                      <a:r>
                        <a:rPr lang="en-US" dirty="0" smtClean="0"/>
                        <a:t>2</a:t>
                      </a:r>
                      <a:r>
                        <a:rPr lang="id-ID" dirty="0" smtClean="0"/>
                        <a:t>1</a:t>
                      </a:r>
                      <a:endParaRPr lang="en-US" dirty="0"/>
                    </a:p>
                  </a:txBody>
                  <a:tcPr/>
                </a:tc>
                <a:tc>
                  <a:txBody>
                    <a:bodyPr/>
                    <a:lstStyle/>
                    <a:p>
                      <a:r>
                        <a:rPr lang="en-US" dirty="0" smtClean="0"/>
                        <a:t>2</a:t>
                      </a:r>
                      <a:r>
                        <a:rPr lang="id-ID" dirty="0" smtClean="0"/>
                        <a:t>1</a:t>
                      </a:r>
                      <a:endParaRPr lang="en-US" dirty="0"/>
                    </a:p>
                  </a:txBody>
                  <a:tcPr/>
                </a:tc>
                <a:tc>
                  <a:txBody>
                    <a:bodyPr/>
                    <a:lstStyle/>
                    <a:p>
                      <a:r>
                        <a:rPr lang="en-US" dirty="0" smtClean="0"/>
                        <a:t>2</a:t>
                      </a:r>
                      <a:r>
                        <a:rPr lang="id-ID" dirty="0" smtClean="0"/>
                        <a:t>1</a:t>
                      </a:r>
                      <a:endParaRPr lang="en-US" dirty="0"/>
                    </a:p>
                  </a:txBody>
                  <a:tcPr/>
                </a:tc>
              </a:tr>
              <a:tr h="314403">
                <a:tc>
                  <a:txBody>
                    <a:bodyPr/>
                    <a:lstStyle/>
                    <a:p>
                      <a:r>
                        <a:rPr lang="en-US" dirty="0" smtClean="0"/>
                        <a:t>JUMLAH</a:t>
                      </a:r>
                      <a:endParaRPr lang="en-US" dirty="0"/>
                    </a:p>
                  </a:txBody>
                  <a:tcPr/>
                </a:tc>
                <a:tc>
                  <a:txBody>
                    <a:bodyPr/>
                    <a:lstStyle/>
                    <a:p>
                      <a:r>
                        <a:rPr lang="en-US" dirty="0" smtClean="0"/>
                        <a:t>4</a:t>
                      </a:r>
                      <a:r>
                        <a:rPr lang="id-ID" dirty="0" smtClean="0"/>
                        <a:t>8</a:t>
                      </a:r>
                      <a:endParaRPr lang="en-US" dirty="0"/>
                    </a:p>
                  </a:txBody>
                  <a:tcPr/>
                </a:tc>
                <a:tc>
                  <a:txBody>
                    <a:bodyPr/>
                    <a:lstStyle/>
                    <a:p>
                      <a:r>
                        <a:rPr lang="en-US" dirty="0" smtClean="0"/>
                        <a:t>4</a:t>
                      </a:r>
                      <a:r>
                        <a:rPr lang="id-ID" dirty="0" smtClean="0"/>
                        <a:t>8</a:t>
                      </a:r>
                      <a:endParaRPr lang="en-US" dirty="0"/>
                    </a:p>
                  </a:txBody>
                  <a:tcPr/>
                </a:tc>
                <a:tc>
                  <a:txBody>
                    <a:bodyPr/>
                    <a:lstStyle/>
                    <a:p>
                      <a:r>
                        <a:rPr lang="en-US" dirty="0" smtClean="0"/>
                        <a:t>4</a:t>
                      </a:r>
                      <a:r>
                        <a:rPr lang="id-ID" dirty="0" smtClean="0"/>
                        <a:t>8</a:t>
                      </a:r>
                      <a:endParaRPr lang="en-US" dirty="0"/>
                    </a:p>
                  </a:txBody>
                  <a:tcPr/>
                </a:tc>
              </a:tr>
              <a:tr h="31440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257613">
                <a:tc>
                  <a:txBody>
                    <a:bodyPr/>
                    <a:lstStyle/>
                    <a:p>
                      <a:r>
                        <a:rPr lang="en-US" dirty="0" smtClean="0"/>
                        <a:t>KETERANGAN</a:t>
                      </a:r>
                      <a:endParaRPr lang="en-US" dirty="0"/>
                    </a:p>
                  </a:txBody>
                  <a:tcPr/>
                </a:tc>
                <a:tc>
                  <a:txBody>
                    <a:bodyPr/>
                    <a:lstStyle/>
                    <a:p>
                      <a:r>
                        <a:rPr lang="en-US" dirty="0" smtClean="0"/>
                        <a:t>1 (SATU)</a:t>
                      </a:r>
                      <a:r>
                        <a:rPr lang="en-US" baseline="0" dirty="0" smtClean="0"/>
                        <a:t> PBF PROV</a:t>
                      </a:r>
                    </a:p>
                    <a:p>
                      <a:endParaRPr lang="en-US" baseline="0" dirty="0" smtClean="0"/>
                    </a:p>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928694"/>
          </a:xfrm>
        </p:spPr>
        <p:txBody>
          <a:bodyPr>
            <a:noAutofit/>
          </a:bodyPr>
          <a:lstStyle/>
          <a:p>
            <a:pPr algn="ctr"/>
            <a:r>
              <a:rPr lang="en-US" sz="3200" dirty="0" smtClean="0"/>
              <a:t>PELAPORAN  E_REPORT </a:t>
            </a:r>
            <a:br>
              <a:rPr lang="en-US" sz="3200" dirty="0" smtClean="0"/>
            </a:br>
            <a:r>
              <a:rPr lang="en-US" sz="3200" dirty="0" smtClean="0"/>
              <a:t>TRIBULAN II 2014</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8283155"/>
              </p:ext>
            </p:extLst>
          </p:nvPr>
        </p:nvGraphicFramePr>
        <p:xfrm>
          <a:off x="285720" y="1625595"/>
          <a:ext cx="8858280" cy="5212080"/>
        </p:xfrm>
        <a:graphic>
          <a:graphicData uri="http://schemas.openxmlformats.org/drawingml/2006/table">
            <a:tbl>
              <a:tblPr lastRow="1" bandRow="1">
                <a:tableStyleId>{7DF18680-E054-41AD-8BC1-D1AEF772440D}</a:tableStyleId>
              </a:tblPr>
              <a:tblGrid>
                <a:gridCol w="2214570"/>
                <a:gridCol w="2137674"/>
                <a:gridCol w="2291466"/>
                <a:gridCol w="2214570"/>
              </a:tblGrid>
              <a:tr h="1021810">
                <a:tc>
                  <a:txBody>
                    <a:bodyPr/>
                    <a:lstStyle/>
                    <a:p>
                      <a:r>
                        <a:rPr lang="en-US" dirty="0" smtClean="0"/>
                        <a:t>BULAN</a:t>
                      </a:r>
                      <a:endParaRPr lang="en-US" dirty="0"/>
                    </a:p>
                  </a:txBody>
                  <a:tcPr/>
                </a:tc>
                <a:tc>
                  <a:txBody>
                    <a:bodyPr/>
                    <a:lstStyle/>
                    <a:p>
                      <a:r>
                        <a:rPr lang="en-US" dirty="0" smtClean="0"/>
                        <a:t>JML PBF</a:t>
                      </a:r>
                      <a:endParaRPr lang="en-US" dirty="0"/>
                    </a:p>
                  </a:txBody>
                  <a:tcPr/>
                </a:tc>
                <a:tc>
                  <a:txBody>
                    <a:bodyPr/>
                    <a:lstStyle/>
                    <a:p>
                      <a:r>
                        <a:rPr lang="en-US" dirty="0" smtClean="0"/>
                        <a:t>PBF</a:t>
                      </a:r>
                      <a:r>
                        <a:rPr lang="en-US" baseline="0" dirty="0" smtClean="0"/>
                        <a:t>  MEN</a:t>
                      </a:r>
                      <a:r>
                        <a:rPr lang="en-US" dirty="0" smtClean="0"/>
                        <a:t>DAFTAR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YANG</a:t>
                      </a:r>
                      <a:r>
                        <a:rPr lang="en-US" baseline="0" dirty="0" smtClean="0"/>
                        <a:t> MELAKUKAN PELAPORAN</a:t>
                      </a:r>
                      <a:endParaRPr lang="en-US" dirty="0" smtClean="0"/>
                    </a:p>
                    <a:p>
                      <a:endParaRPr lang="en-US" dirty="0"/>
                    </a:p>
                  </a:txBody>
                  <a:tcPr/>
                </a:tc>
              </a:tr>
              <a:tr h="314403">
                <a:tc>
                  <a:txBody>
                    <a:bodyPr/>
                    <a:lstStyle/>
                    <a:p>
                      <a:r>
                        <a:rPr lang="en-US" dirty="0" smtClean="0"/>
                        <a:t>KOTA</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c>
                  <a:txBody>
                    <a:bodyPr/>
                    <a:lstStyle/>
                    <a:p>
                      <a:r>
                        <a:rPr lang="en-US" dirty="0" smtClean="0"/>
                        <a:t>16</a:t>
                      </a:r>
                      <a:endParaRPr lang="en-US" dirty="0"/>
                    </a:p>
                  </a:txBody>
                  <a:tcPr/>
                </a:tc>
              </a:tr>
              <a:tr h="314403">
                <a:tc>
                  <a:txBody>
                    <a:bodyPr/>
                    <a:lstStyle/>
                    <a:p>
                      <a:r>
                        <a:rPr lang="en-US" dirty="0" smtClean="0"/>
                        <a:t>BANTUL</a:t>
                      </a:r>
                      <a:endParaRPr lang="en-US" dirty="0"/>
                    </a:p>
                  </a:txBody>
                  <a:tcPr/>
                </a:tc>
                <a:tc>
                  <a:txBody>
                    <a:bodyPr/>
                    <a:lstStyle/>
                    <a:p>
                      <a:r>
                        <a:rPr lang="en-US" dirty="0" smtClean="0"/>
                        <a:t>11</a:t>
                      </a:r>
                      <a:endParaRPr lang="en-US" dirty="0"/>
                    </a:p>
                  </a:txBody>
                  <a:tcPr/>
                </a:tc>
                <a:tc>
                  <a:txBody>
                    <a:bodyPr/>
                    <a:lstStyle/>
                    <a:p>
                      <a:r>
                        <a:rPr lang="en-US" dirty="0" smtClean="0"/>
                        <a:t>11</a:t>
                      </a:r>
                      <a:endParaRPr lang="en-US" dirty="0"/>
                    </a:p>
                  </a:txBody>
                  <a:tcPr/>
                </a:tc>
                <a:tc>
                  <a:txBody>
                    <a:bodyPr/>
                    <a:lstStyle/>
                    <a:p>
                      <a:r>
                        <a:rPr lang="en-US" dirty="0" smtClean="0"/>
                        <a:t>10</a:t>
                      </a:r>
                      <a:endParaRPr lang="en-US" dirty="0"/>
                    </a:p>
                  </a:txBody>
                  <a:tcPr/>
                </a:tc>
              </a:tr>
              <a:tr h="314403">
                <a:tc>
                  <a:txBody>
                    <a:bodyPr/>
                    <a:lstStyle/>
                    <a:p>
                      <a:r>
                        <a:rPr lang="en-US" dirty="0" smtClean="0"/>
                        <a:t>KULONPROGO</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14403">
                <a:tc>
                  <a:txBody>
                    <a:bodyPr/>
                    <a:lstStyle/>
                    <a:p>
                      <a:r>
                        <a:rPr lang="en-US" dirty="0" smtClean="0"/>
                        <a:t>GUNUNGKIDUL</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14403">
                <a:tc>
                  <a:txBody>
                    <a:bodyPr/>
                    <a:lstStyle/>
                    <a:p>
                      <a:r>
                        <a:rPr lang="en-US" dirty="0" smtClean="0"/>
                        <a:t>SLEMAN</a:t>
                      </a:r>
                      <a:endParaRPr lang="en-US" dirty="0"/>
                    </a:p>
                  </a:txBody>
                  <a:tcPr/>
                </a:tc>
                <a:tc>
                  <a:txBody>
                    <a:bodyPr/>
                    <a:lstStyle/>
                    <a:p>
                      <a:r>
                        <a:rPr lang="en-US" dirty="0" smtClean="0"/>
                        <a:t>21</a:t>
                      </a:r>
                      <a:endParaRPr lang="en-US" dirty="0"/>
                    </a:p>
                  </a:txBody>
                  <a:tcPr/>
                </a:tc>
                <a:tc>
                  <a:txBody>
                    <a:bodyPr/>
                    <a:lstStyle/>
                    <a:p>
                      <a:r>
                        <a:rPr lang="en-US" dirty="0" smtClean="0"/>
                        <a:t>21</a:t>
                      </a:r>
                      <a:endParaRPr lang="en-US" dirty="0"/>
                    </a:p>
                  </a:txBody>
                  <a:tcPr/>
                </a:tc>
                <a:tc>
                  <a:txBody>
                    <a:bodyPr/>
                    <a:lstStyle/>
                    <a:p>
                      <a:r>
                        <a:rPr lang="en-US" dirty="0" smtClean="0"/>
                        <a:t>21</a:t>
                      </a:r>
                      <a:endParaRPr lang="en-US" dirty="0"/>
                    </a:p>
                  </a:txBody>
                  <a:tcPr/>
                </a:tc>
              </a:tr>
              <a:tr h="314403">
                <a:tc>
                  <a:txBody>
                    <a:bodyPr/>
                    <a:lstStyle/>
                    <a:p>
                      <a:r>
                        <a:rPr lang="en-US" dirty="0" smtClean="0"/>
                        <a:t>JUMLAH</a:t>
                      </a:r>
                      <a:endParaRPr lang="en-US" dirty="0"/>
                    </a:p>
                  </a:txBody>
                  <a:tcPr/>
                </a:tc>
                <a:tc>
                  <a:txBody>
                    <a:bodyPr/>
                    <a:lstStyle/>
                    <a:p>
                      <a:r>
                        <a:rPr lang="en-US" dirty="0" smtClean="0"/>
                        <a:t>48</a:t>
                      </a:r>
                      <a:endParaRPr lang="en-US" dirty="0"/>
                    </a:p>
                  </a:txBody>
                  <a:tcPr/>
                </a:tc>
                <a:tc>
                  <a:txBody>
                    <a:bodyPr/>
                    <a:lstStyle/>
                    <a:p>
                      <a:r>
                        <a:rPr lang="en-US" dirty="0" smtClean="0"/>
                        <a:t>48</a:t>
                      </a:r>
                      <a:endParaRPr lang="en-US" dirty="0"/>
                    </a:p>
                  </a:txBody>
                  <a:tcPr/>
                </a:tc>
                <a:tc>
                  <a:txBody>
                    <a:bodyPr/>
                    <a:lstStyle/>
                    <a:p>
                      <a:r>
                        <a:rPr lang="en-US" dirty="0" smtClean="0"/>
                        <a:t>48</a:t>
                      </a:r>
                      <a:endParaRPr lang="en-US" dirty="0"/>
                    </a:p>
                  </a:txBody>
                  <a:tcPr/>
                </a:tc>
              </a:tr>
              <a:tr h="31440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257613">
                <a:tc>
                  <a:txBody>
                    <a:bodyPr/>
                    <a:lstStyle/>
                    <a:p>
                      <a:r>
                        <a:rPr lang="en-US" dirty="0" smtClean="0"/>
                        <a:t>KETERANGAN</a:t>
                      </a:r>
                      <a:endParaRPr lang="en-US" dirty="0"/>
                    </a:p>
                  </a:txBody>
                  <a:tcPr/>
                </a:tc>
                <a:tc>
                  <a:txBody>
                    <a:bodyPr/>
                    <a:lstStyle/>
                    <a:p>
                      <a:r>
                        <a:rPr lang="en-US" dirty="0" smtClean="0"/>
                        <a:t>1 (SATU)</a:t>
                      </a:r>
                      <a:r>
                        <a:rPr lang="en-US" baseline="0" dirty="0" smtClean="0"/>
                        <a:t> PBF TIDAK AKTIF BELUM DIHAPUS  PUSAT</a:t>
                      </a:r>
                    </a:p>
                    <a:p>
                      <a:endParaRPr lang="en-US" dirty="0"/>
                    </a:p>
                  </a:txBody>
                  <a:tcPr/>
                </a:tc>
                <a:tc>
                  <a:txBody>
                    <a:bodyPr/>
                    <a:lstStyle/>
                    <a:p>
                      <a:r>
                        <a:rPr lang="en-US" dirty="0" smtClean="0"/>
                        <a:t>1 PBF PROV</a:t>
                      </a:r>
                      <a:r>
                        <a:rPr lang="en-US" baseline="0" dirty="0" smtClean="0"/>
                        <a:t> </a:t>
                      </a:r>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928694"/>
          </a:xfrm>
        </p:spPr>
        <p:txBody>
          <a:bodyPr>
            <a:noAutofit/>
          </a:bodyPr>
          <a:lstStyle/>
          <a:p>
            <a:pPr algn="ctr"/>
            <a:r>
              <a:rPr lang="id-ID" sz="3200" dirty="0" smtClean="0"/>
              <a:t>PBF DI DIY TAHUN </a:t>
            </a:r>
            <a:r>
              <a:rPr lang="en-US" sz="3200" dirty="0" smtClean="0"/>
              <a:t> 2014</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6863984"/>
              </p:ext>
            </p:extLst>
          </p:nvPr>
        </p:nvGraphicFramePr>
        <p:xfrm>
          <a:off x="395536" y="1792924"/>
          <a:ext cx="8280920" cy="1567396"/>
        </p:xfrm>
        <a:graphic>
          <a:graphicData uri="http://schemas.openxmlformats.org/drawingml/2006/table">
            <a:tbl>
              <a:tblPr lastRow="1" bandRow="1">
                <a:tableStyleId>{7DF18680-E054-41AD-8BC1-D1AEF772440D}</a:tableStyleId>
              </a:tblPr>
              <a:tblGrid>
                <a:gridCol w="4213614"/>
                <a:gridCol w="4067306"/>
              </a:tblGrid>
              <a:tr h="835876">
                <a:tc>
                  <a:txBody>
                    <a:bodyPr/>
                    <a:lstStyle/>
                    <a:p>
                      <a:r>
                        <a:rPr lang="id-ID" dirty="0" smtClean="0"/>
                        <a:t>PUSAT</a:t>
                      </a:r>
                      <a:endParaRPr lang="en-US" dirty="0"/>
                    </a:p>
                  </a:txBody>
                  <a:tcPr/>
                </a:tc>
                <a:tc>
                  <a:txBody>
                    <a:bodyPr/>
                    <a:lstStyle/>
                    <a:p>
                      <a:r>
                        <a:rPr lang="id-ID" dirty="0" smtClean="0"/>
                        <a:t>CABANG</a:t>
                      </a:r>
                      <a:endParaRPr lang="en-US" dirty="0"/>
                    </a:p>
                  </a:txBody>
                  <a:tcPr/>
                </a:tc>
              </a:tr>
              <a:tr h="337772">
                <a:tc>
                  <a:txBody>
                    <a:bodyPr/>
                    <a:lstStyle/>
                    <a:p>
                      <a:r>
                        <a:rPr lang="id-ID" dirty="0" smtClean="0"/>
                        <a:t>14</a:t>
                      </a:r>
                      <a:endParaRPr lang="en-US" dirty="0"/>
                    </a:p>
                  </a:txBody>
                  <a:tcPr/>
                </a:tc>
                <a:tc>
                  <a:txBody>
                    <a:bodyPr/>
                    <a:lstStyle/>
                    <a:p>
                      <a:r>
                        <a:rPr lang="id-ID" dirty="0" smtClean="0"/>
                        <a:t>35</a:t>
                      </a:r>
                      <a:endParaRPr lang="en-US" dirty="0"/>
                    </a:p>
                  </a:txBody>
                  <a:tcPr/>
                </a:tc>
              </a:tr>
              <a:tr h="337772">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258907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Menteri</a:t>
            </a:r>
            <a:r>
              <a:rPr lang="en-US" dirty="0" smtClean="0"/>
              <a:t> </a:t>
            </a:r>
            <a:r>
              <a:rPr lang="en-US" dirty="0" err="1" smtClean="0"/>
              <a:t>Kesehatan</a:t>
            </a:r>
            <a:r>
              <a:rPr lang="en-US" dirty="0" smtClean="0"/>
              <a:t> RI </a:t>
            </a:r>
            <a:r>
              <a:rPr lang="en-US" dirty="0" err="1" smtClean="0"/>
              <a:t>Nomor</a:t>
            </a:r>
            <a:r>
              <a:rPr lang="en-US" dirty="0" smtClean="0"/>
              <a:t> : 1148/</a:t>
            </a:r>
            <a:r>
              <a:rPr lang="en-US" dirty="0" err="1" smtClean="0"/>
              <a:t>Menkes</a:t>
            </a:r>
            <a:r>
              <a:rPr lang="en-US" dirty="0" smtClean="0"/>
              <a:t>/ Per/VI/2011</a:t>
            </a:r>
            <a:endParaRPr lang="en-US" dirty="0"/>
          </a:p>
        </p:txBody>
      </p:sp>
      <p:sp>
        <p:nvSpPr>
          <p:cNvPr id="3" name="Content Placeholder 2"/>
          <p:cNvSpPr>
            <a:spLocks noGrp="1"/>
          </p:cNvSpPr>
          <p:nvPr>
            <p:ph idx="1"/>
          </p:nvPr>
        </p:nvSpPr>
        <p:spPr/>
        <p:txBody>
          <a:bodyPr/>
          <a:lstStyle/>
          <a:p>
            <a:r>
              <a:rPr lang="en-US" dirty="0" err="1" smtClean="0"/>
              <a:t>tentang</a:t>
            </a:r>
            <a:r>
              <a:rPr lang="en-US" dirty="0" smtClean="0"/>
              <a:t> </a:t>
            </a:r>
            <a:r>
              <a:rPr lang="en-US" dirty="0" err="1" smtClean="0"/>
              <a:t>Pedagang</a:t>
            </a:r>
            <a:r>
              <a:rPr lang="en-US" dirty="0" smtClean="0"/>
              <a:t> </a:t>
            </a:r>
            <a:r>
              <a:rPr lang="en-US" dirty="0" err="1" smtClean="0"/>
              <a:t>Besar</a:t>
            </a:r>
            <a:r>
              <a:rPr lang="en-US" dirty="0" smtClean="0"/>
              <a:t> </a:t>
            </a:r>
            <a:r>
              <a:rPr lang="en-US" dirty="0" err="1" smtClean="0"/>
              <a:t>Farmasi</a:t>
            </a:r>
            <a:r>
              <a:rPr lang="en-US" dirty="0" smtClean="0"/>
              <a:t>, </a:t>
            </a:r>
            <a:r>
              <a:rPr lang="en-US" dirty="0" err="1" smtClean="0"/>
              <a:t>Pasal</a:t>
            </a:r>
            <a:r>
              <a:rPr lang="en-US" dirty="0" smtClean="0"/>
              <a:t> 30 </a:t>
            </a:r>
            <a:r>
              <a:rPr lang="en-US" dirty="0" err="1" smtClean="0"/>
              <a:t>ayat</a:t>
            </a:r>
            <a:r>
              <a:rPr lang="en-US" dirty="0" smtClean="0"/>
              <a:t> (1) </a:t>
            </a:r>
            <a:r>
              <a:rPr lang="en-US" dirty="0" err="1" smtClean="0"/>
              <a:t>dinyatakan</a:t>
            </a:r>
            <a:r>
              <a:rPr lang="en-US" dirty="0" smtClean="0"/>
              <a:t> </a:t>
            </a:r>
            <a:r>
              <a:rPr lang="en-US" dirty="0" err="1" smtClean="0"/>
              <a:t>bahwa</a:t>
            </a:r>
            <a:r>
              <a:rPr lang="en-US" dirty="0" smtClean="0"/>
              <a:t> : “</a:t>
            </a:r>
            <a:r>
              <a:rPr lang="en-US" dirty="0" err="1" smtClean="0"/>
              <a:t>Setiap</a:t>
            </a:r>
            <a:r>
              <a:rPr lang="en-US" dirty="0" smtClean="0"/>
              <a:t> PBF </a:t>
            </a:r>
            <a:r>
              <a:rPr lang="en-US" dirty="0" err="1" smtClean="0"/>
              <a:t>dan</a:t>
            </a:r>
            <a:r>
              <a:rPr lang="en-US" dirty="0" smtClean="0"/>
              <a:t> </a:t>
            </a:r>
            <a:r>
              <a:rPr lang="en-US" dirty="0" err="1" smtClean="0"/>
              <a:t>Cabangnya</a:t>
            </a:r>
            <a:r>
              <a:rPr lang="en-US" dirty="0" smtClean="0"/>
              <a:t> </a:t>
            </a:r>
            <a:r>
              <a:rPr lang="en-US" dirty="0" err="1" smtClean="0"/>
              <a:t>Wajib</a:t>
            </a:r>
            <a:r>
              <a:rPr lang="en-US" dirty="0" smtClean="0"/>
              <a:t> </a:t>
            </a:r>
            <a:r>
              <a:rPr lang="en-US" dirty="0" err="1" smtClean="0"/>
              <a:t>menyampaikan</a:t>
            </a:r>
            <a:r>
              <a:rPr lang="en-US" dirty="0" smtClean="0"/>
              <a:t> </a:t>
            </a:r>
            <a:r>
              <a:rPr lang="en-US" dirty="0" err="1" smtClean="0"/>
              <a:t>laporan</a:t>
            </a:r>
            <a:r>
              <a:rPr lang="en-US" dirty="0" smtClean="0"/>
              <a:t> </a:t>
            </a:r>
            <a:r>
              <a:rPr lang="en-US" dirty="0" err="1" smtClean="0"/>
              <a:t>kegiatan</a:t>
            </a:r>
            <a:r>
              <a:rPr lang="en-US" dirty="0" smtClean="0"/>
              <a:t> </a:t>
            </a:r>
            <a:r>
              <a:rPr lang="en-US" dirty="0" err="1" smtClean="0"/>
              <a:t>setiap</a:t>
            </a:r>
            <a:r>
              <a:rPr lang="en-US" dirty="0" smtClean="0"/>
              <a:t> 3 </a:t>
            </a:r>
            <a:r>
              <a:rPr lang="en-US" dirty="0" err="1" smtClean="0"/>
              <a:t>bulan</a:t>
            </a:r>
            <a:r>
              <a:rPr lang="en-US" dirty="0" smtClean="0"/>
              <a:t> </a:t>
            </a:r>
            <a:r>
              <a:rPr lang="en-US" dirty="0" err="1" smtClean="0"/>
              <a:t>sekali</a:t>
            </a:r>
            <a:r>
              <a:rPr lang="en-US" dirty="0" smtClean="0"/>
              <a:t>, </a:t>
            </a:r>
            <a:r>
              <a:rPr lang="en-US" dirty="0" err="1" smtClean="0"/>
              <a:t>meliputi</a:t>
            </a:r>
            <a:r>
              <a:rPr lang="en-US" dirty="0" smtClean="0"/>
              <a:t> </a:t>
            </a:r>
            <a:r>
              <a:rPr lang="en-US" dirty="0" err="1" smtClean="0"/>
              <a:t>kegiatan</a:t>
            </a:r>
            <a:r>
              <a:rPr lang="en-US" dirty="0" smtClean="0"/>
              <a:t> </a:t>
            </a:r>
            <a:r>
              <a:rPr lang="en-US" dirty="0" err="1" smtClean="0"/>
              <a:t>penerimaan</a:t>
            </a:r>
            <a:r>
              <a:rPr lang="en-US" dirty="0" smtClean="0"/>
              <a:t> </a:t>
            </a:r>
            <a:r>
              <a:rPr lang="en-US" dirty="0" err="1" smtClean="0"/>
              <a:t>dan</a:t>
            </a:r>
            <a:r>
              <a:rPr lang="en-US" dirty="0" smtClean="0"/>
              <a:t> </a:t>
            </a:r>
            <a:r>
              <a:rPr lang="en-US" dirty="0" err="1" smtClean="0"/>
              <a:t>penyaluran</a:t>
            </a:r>
            <a:r>
              <a:rPr lang="en-US" dirty="0" smtClean="0"/>
              <a:t> </a:t>
            </a:r>
            <a:r>
              <a:rPr lang="en-US" dirty="0" err="1" smtClean="0"/>
              <a:t>obat</a:t>
            </a:r>
            <a:r>
              <a:rPr lang="en-US" dirty="0" smtClean="0"/>
              <a:t> </a:t>
            </a:r>
            <a:r>
              <a:rPr lang="en-US" dirty="0" err="1" smtClean="0"/>
              <a:t>dan</a:t>
            </a:r>
            <a:r>
              <a:rPr lang="en-US" dirty="0" smtClean="0"/>
              <a:t>/</a:t>
            </a:r>
            <a:r>
              <a:rPr lang="en-US" dirty="0" err="1" smtClean="0"/>
              <a:t>atau</a:t>
            </a:r>
            <a:r>
              <a:rPr lang="en-US" dirty="0" smtClean="0"/>
              <a:t> </a:t>
            </a:r>
            <a:r>
              <a:rPr lang="en-US" dirty="0" err="1" smtClean="0"/>
              <a:t>bahan</a:t>
            </a:r>
            <a:r>
              <a:rPr lang="en-US" dirty="0" smtClean="0"/>
              <a:t> </a:t>
            </a:r>
            <a:r>
              <a:rPr lang="en-US" dirty="0" err="1" smtClean="0"/>
              <a:t>obat</a:t>
            </a:r>
            <a:r>
              <a:rPr lang="en-US" dirty="0" smtClean="0"/>
              <a:t> </a:t>
            </a:r>
            <a:r>
              <a:rPr lang="en-US" dirty="0" err="1" smtClean="0"/>
              <a:t>kepada</a:t>
            </a:r>
            <a:r>
              <a:rPr lang="en-US" dirty="0" smtClean="0"/>
              <a:t> </a:t>
            </a:r>
            <a:r>
              <a:rPr lang="en-US" dirty="0" err="1" smtClean="0"/>
              <a:t>Direktur</a:t>
            </a:r>
            <a:r>
              <a:rPr lang="en-US" dirty="0" smtClean="0"/>
              <a:t> </a:t>
            </a:r>
            <a:r>
              <a:rPr lang="en-US" dirty="0" err="1" smtClean="0"/>
              <a:t>Jenderal</a:t>
            </a:r>
            <a:r>
              <a:rPr lang="en-US" dirty="0" smtClean="0"/>
              <a:t> </a:t>
            </a:r>
            <a:r>
              <a:rPr lang="en-US" dirty="0" err="1" smtClean="0"/>
              <a:t>dengan</a:t>
            </a:r>
            <a:r>
              <a:rPr lang="en-US" dirty="0" smtClean="0"/>
              <a:t> </a:t>
            </a:r>
            <a:r>
              <a:rPr lang="en-US" dirty="0" err="1" smtClean="0"/>
              <a:t>tembusan</a:t>
            </a:r>
            <a:r>
              <a:rPr lang="en-US"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PERJALANAN LAPORAN PBF TENTANG DISTRIBUSI OBAT DI DIY </a:t>
            </a:r>
            <a:endParaRPr lang="en-US" dirty="0"/>
          </a:p>
        </p:txBody>
      </p:sp>
      <p:sp>
        <p:nvSpPr>
          <p:cNvPr id="3" name="Content Placeholder 2"/>
          <p:cNvSpPr>
            <a:spLocks noGrp="1"/>
          </p:cNvSpPr>
          <p:nvPr>
            <p:ph idx="1"/>
          </p:nvPr>
        </p:nvSpPr>
        <p:spPr/>
        <p:txBody>
          <a:bodyPr/>
          <a:lstStyle/>
          <a:p>
            <a:r>
              <a:rPr lang="en-US" dirty="0" err="1" smtClean="0"/>
              <a:t>Tahun</a:t>
            </a:r>
            <a:r>
              <a:rPr lang="en-US" dirty="0" smtClean="0"/>
              <a:t> 2008 </a:t>
            </a:r>
            <a:r>
              <a:rPr lang="id-ID" dirty="0" smtClean="0"/>
              <a:t>disosialisasikan </a:t>
            </a:r>
            <a:r>
              <a:rPr lang="en-US" dirty="0" err="1" smtClean="0"/>
              <a:t>laporan</a:t>
            </a:r>
            <a:r>
              <a:rPr lang="en-US" dirty="0" smtClean="0"/>
              <a:t> </a:t>
            </a:r>
            <a:r>
              <a:rPr lang="en-US" dirty="0" err="1" smtClean="0"/>
              <a:t>Dinamika</a:t>
            </a:r>
            <a:r>
              <a:rPr lang="en-US" dirty="0" smtClean="0"/>
              <a:t> </a:t>
            </a:r>
            <a:r>
              <a:rPr lang="en-US" dirty="0" err="1" smtClean="0"/>
              <a:t>obat</a:t>
            </a:r>
            <a:r>
              <a:rPr lang="en-US" dirty="0" smtClean="0"/>
              <a:t> </a:t>
            </a:r>
            <a:r>
              <a:rPr lang="en-US" dirty="0" smtClean="0"/>
              <a:t>PBF</a:t>
            </a:r>
            <a:r>
              <a:rPr lang="id-ID" dirty="0" smtClean="0"/>
              <a:t>, </a:t>
            </a:r>
            <a:r>
              <a:rPr lang="en-US" dirty="0" err="1" smtClean="0"/>
              <a:t>dengan</a:t>
            </a:r>
            <a:r>
              <a:rPr lang="en-US" dirty="0" smtClean="0"/>
              <a:t> </a:t>
            </a:r>
            <a:r>
              <a:rPr lang="en-US" dirty="0" err="1" smtClean="0"/>
              <a:t>kondisi</a:t>
            </a:r>
            <a:r>
              <a:rPr lang="en-US" dirty="0" smtClean="0"/>
              <a:t> </a:t>
            </a:r>
            <a:r>
              <a:rPr lang="id-ID" dirty="0" smtClean="0"/>
              <a:t>dua tribulan kosong tidak bisa melaksanakan,</a:t>
            </a:r>
          </a:p>
          <a:p>
            <a:r>
              <a:rPr lang="en-US" dirty="0" err="1"/>
              <a:t>Tahun</a:t>
            </a:r>
            <a:r>
              <a:rPr lang="en-US" dirty="0"/>
              <a:t> 2012 </a:t>
            </a:r>
            <a:r>
              <a:rPr lang="en-US" dirty="0" err="1"/>
              <a:t>sudah</a:t>
            </a:r>
            <a:r>
              <a:rPr lang="en-US" dirty="0"/>
              <a:t> </a:t>
            </a:r>
            <a:r>
              <a:rPr lang="en-US" dirty="0" err="1"/>
              <a:t>dikembangkan</a:t>
            </a:r>
            <a:r>
              <a:rPr lang="en-US" dirty="0"/>
              <a:t> </a:t>
            </a:r>
            <a:r>
              <a:rPr lang="en-US" dirty="0" err="1"/>
              <a:t>pelaporan</a:t>
            </a:r>
            <a:r>
              <a:rPr lang="en-US" dirty="0"/>
              <a:t> </a:t>
            </a:r>
            <a:r>
              <a:rPr lang="en-US" dirty="0" err="1"/>
              <a:t>Dinamika</a:t>
            </a:r>
            <a:r>
              <a:rPr lang="en-US" dirty="0"/>
              <a:t> </a:t>
            </a:r>
            <a:r>
              <a:rPr lang="en-US" dirty="0" err="1"/>
              <a:t>Obat</a:t>
            </a:r>
            <a:r>
              <a:rPr lang="en-US" dirty="0"/>
              <a:t> PBF </a:t>
            </a:r>
            <a:r>
              <a:rPr lang="en-US" dirty="0" err="1"/>
              <a:t>secara</a:t>
            </a:r>
            <a:r>
              <a:rPr lang="en-US" dirty="0"/>
              <a:t> online (e-report PBF) </a:t>
            </a:r>
            <a:r>
              <a:rPr lang="en-US" dirty="0" err="1"/>
              <a:t>oleh</a:t>
            </a:r>
            <a:r>
              <a:rPr lang="en-US" dirty="0"/>
              <a:t> </a:t>
            </a:r>
            <a:r>
              <a:rPr lang="en-US" dirty="0" err="1"/>
              <a:t>Direktorat</a:t>
            </a:r>
            <a:r>
              <a:rPr lang="en-US" dirty="0"/>
              <a:t> Bina </a:t>
            </a:r>
            <a:r>
              <a:rPr lang="en-US" dirty="0" err="1"/>
              <a:t>Kefarmasian</a:t>
            </a:r>
            <a:r>
              <a:rPr lang="en-US" dirty="0"/>
              <a:t> </a:t>
            </a:r>
            <a:r>
              <a:rPr lang="en-US" dirty="0" err="1"/>
              <a:t>dan</a:t>
            </a:r>
            <a:r>
              <a:rPr lang="en-US" dirty="0"/>
              <a:t> </a:t>
            </a:r>
            <a:r>
              <a:rPr lang="en-US" dirty="0" err="1"/>
              <a:t>Alat</a:t>
            </a:r>
            <a:r>
              <a:rPr lang="en-US" dirty="0"/>
              <a:t> </a:t>
            </a:r>
            <a:r>
              <a:rPr lang="en-US" dirty="0" err="1"/>
              <a:t>Kesehatan</a:t>
            </a:r>
            <a:r>
              <a:rPr lang="en-US" dirty="0"/>
              <a:t> </a:t>
            </a:r>
            <a:r>
              <a:rPr lang="en-US" dirty="0" err="1"/>
              <a:t>Kementrian</a:t>
            </a:r>
            <a:r>
              <a:rPr lang="en-US" dirty="0"/>
              <a:t> </a:t>
            </a:r>
            <a:r>
              <a:rPr lang="en-US" dirty="0" err="1"/>
              <a:t>Kesehatan</a:t>
            </a:r>
            <a:r>
              <a:rPr lang="en-US" dirty="0"/>
              <a:t> RI yang </a:t>
            </a:r>
            <a:r>
              <a:rPr lang="en-US" dirty="0" err="1"/>
              <a:t>langsung</a:t>
            </a:r>
            <a:r>
              <a:rPr lang="en-US" dirty="0"/>
              <a:t> </a:t>
            </a:r>
            <a:r>
              <a:rPr lang="en-US" dirty="0" err="1"/>
              <a:t>dilaporkan</a:t>
            </a:r>
            <a:r>
              <a:rPr lang="en-US" dirty="0"/>
              <a:t> </a:t>
            </a:r>
            <a:r>
              <a:rPr lang="en-US" dirty="0" err="1"/>
              <a:t>oleh</a:t>
            </a:r>
            <a:r>
              <a:rPr lang="en-US" dirty="0"/>
              <a:t> PBF </a:t>
            </a:r>
            <a:r>
              <a:rPr lang="en-US" dirty="0" err="1"/>
              <a:t>melalui</a:t>
            </a:r>
            <a:r>
              <a:rPr lang="en-US" dirty="0"/>
              <a:t> website </a:t>
            </a:r>
            <a:r>
              <a:rPr lang="en-US" dirty="0" err="1"/>
              <a:t>Kementerian</a:t>
            </a:r>
            <a:r>
              <a:rPr lang="en-US" dirty="0"/>
              <a:t> </a:t>
            </a:r>
            <a:r>
              <a:rPr lang="en-US" dirty="0" err="1"/>
              <a:t>Kesehatan</a:t>
            </a:r>
            <a:r>
              <a:rPr lang="en-US" dirty="0"/>
              <a:t>. </a:t>
            </a:r>
          </a:p>
          <a:p>
            <a:pPr marL="0" indent="0">
              <a:buNone/>
            </a:pPr>
            <a:r>
              <a:rPr lang="id-ID"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e-report PBF</a:t>
            </a:r>
            <a:endParaRPr lang="en-US" dirty="0"/>
          </a:p>
        </p:txBody>
      </p:sp>
      <p:sp>
        <p:nvSpPr>
          <p:cNvPr id="3" name="Content Placeholder 2"/>
          <p:cNvSpPr>
            <a:spLocks noGrp="1"/>
          </p:cNvSpPr>
          <p:nvPr>
            <p:ph idx="1"/>
          </p:nvPr>
        </p:nvSpPr>
        <p:spPr/>
        <p:txBody>
          <a:bodyPr/>
          <a:lstStyle/>
          <a:p>
            <a:pPr>
              <a:buNone/>
            </a:pPr>
            <a:r>
              <a:rPr lang="en-US" dirty="0" err="1" smtClean="0"/>
              <a:t>Yaitu</a:t>
            </a:r>
            <a:r>
              <a:rPr lang="en-US" dirty="0" smtClean="0"/>
              <a:t>  :</a:t>
            </a:r>
          </a:p>
          <a:p>
            <a:pPr>
              <a:buNone/>
            </a:pPr>
            <a:r>
              <a:rPr lang="en-US" dirty="0" err="1" smtClean="0"/>
              <a:t>Sistem</a:t>
            </a:r>
            <a:r>
              <a:rPr lang="en-US" dirty="0" smtClean="0"/>
              <a:t> </a:t>
            </a:r>
            <a:r>
              <a:rPr lang="en-US" dirty="0" err="1"/>
              <a:t>pelaporan</a:t>
            </a:r>
            <a:r>
              <a:rPr lang="en-US" dirty="0"/>
              <a:t> </a:t>
            </a:r>
            <a:r>
              <a:rPr lang="en-US" dirty="0" err="1"/>
              <a:t>penyaluran</a:t>
            </a:r>
            <a:r>
              <a:rPr lang="en-US" dirty="0"/>
              <a:t> </a:t>
            </a:r>
            <a:r>
              <a:rPr lang="en-US" dirty="0" err="1"/>
              <a:t>produk</a:t>
            </a:r>
            <a:r>
              <a:rPr lang="en-US" dirty="0"/>
              <a:t> </a:t>
            </a:r>
            <a:r>
              <a:rPr lang="en-US" dirty="0" err="1"/>
              <a:t>jadi</a:t>
            </a:r>
            <a:r>
              <a:rPr lang="en-US" dirty="0"/>
              <a:t> yang</a:t>
            </a:r>
          </a:p>
          <a:p>
            <a:pPr>
              <a:buNone/>
            </a:pPr>
            <a:r>
              <a:rPr lang="en-US" dirty="0" err="1"/>
              <a:t>ditujukan</a:t>
            </a:r>
            <a:r>
              <a:rPr lang="en-US" dirty="0"/>
              <a:t> </a:t>
            </a:r>
            <a:r>
              <a:rPr lang="en-US" dirty="0" err="1"/>
              <a:t>bagi</a:t>
            </a:r>
            <a:r>
              <a:rPr lang="en-US" dirty="0"/>
              <a:t> </a:t>
            </a:r>
            <a:r>
              <a:rPr lang="en-US" dirty="0" err="1"/>
              <a:t>Pedagang</a:t>
            </a:r>
            <a:r>
              <a:rPr lang="en-US" dirty="0"/>
              <a:t> </a:t>
            </a:r>
            <a:r>
              <a:rPr lang="en-US" dirty="0" err="1"/>
              <a:t>Besar</a:t>
            </a:r>
            <a:r>
              <a:rPr lang="en-US" dirty="0"/>
              <a:t> </a:t>
            </a:r>
            <a:r>
              <a:rPr lang="en-US" dirty="0" err="1"/>
              <a:t>Farmasi</a:t>
            </a:r>
            <a:r>
              <a:rPr lang="en-US" dirty="0"/>
              <a:t> (PBF)</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330</TotalTime>
  <Words>626</Words>
  <Application>Microsoft Office PowerPoint</Application>
  <PresentationFormat>On-screen Show (4:3)</PresentationFormat>
  <Paragraphs>124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PowerPoint Presentation</vt:lpstr>
      <vt:lpstr>PERAN DINAS  KESEHATAN PROVINSI  DALAM  PELAKSANAAN PROSES  PELAPORAN E-REPORT </vt:lpstr>
      <vt:lpstr>JUMLAH  PEDAGANG BESAR FARMASI DI DIY</vt:lpstr>
      <vt:lpstr>PELAPORAN  E_REPORT  TRIBULAN I 2014</vt:lpstr>
      <vt:lpstr>PELAPORAN  E_REPORT  TRIBULAN II 2014</vt:lpstr>
      <vt:lpstr>PBF DI DIY TAHUN  2014</vt:lpstr>
      <vt:lpstr>Menteri Kesehatan RI Nomor : 1148/Menkes/ Per/VI/2011</vt:lpstr>
      <vt:lpstr>PERJALANAN LAPORAN PBF TENTANG DISTRIBUSI OBAT DI DIY </vt:lpstr>
      <vt:lpstr>e-report PBF</vt:lpstr>
      <vt:lpstr>ALUR PELAPORAN E REPORT</vt:lpstr>
      <vt:lpstr>PERAN DINKES DIY</vt:lpstr>
      <vt:lpstr>KENDALA YANG DIHADAPI</vt:lpstr>
      <vt:lpstr>YANG DILAKUKAN PETUGAS OPERATOR E-REPORT</vt:lpstr>
      <vt:lpstr>  MATUR NUWUN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PERAN DINAS  KESEHATAN PROVINSI  DALAM  PELAKSANAAN PROSES  PELAPORAN E-REPORT </dc:title>
  <dc:creator>DINKES</dc:creator>
  <cp:lastModifiedBy>DinkesDIY</cp:lastModifiedBy>
  <cp:revision>34</cp:revision>
  <dcterms:created xsi:type="dcterms:W3CDTF">2005-01-04T17:33:57Z</dcterms:created>
  <dcterms:modified xsi:type="dcterms:W3CDTF">2014-09-11T00:24:43Z</dcterms:modified>
</cp:coreProperties>
</file>