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272" r:id="rId2"/>
    <p:sldId id="1291" r:id="rId3"/>
    <p:sldId id="1285" r:id="rId4"/>
    <p:sldId id="1286" r:id="rId5"/>
    <p:sldId id="1274" r:id="rId6"/>
    <p:sldId id="1287" r:id="rId7"/>
    <p:sldId id="1275" r:id="rId8"/>
    <p:sldId id="1277" r:id="rId9"/>
    <p:sldId id="1288" r:id="rId10"/>
    <p:sldId id="1289" r:id="rId11"/>
    <p:sldId id="1290" r:id="rId12"/>
    <p:sldId id="1279" r:id="rId13"/>
    <p:sldId id="1280" r:id="rId14"/>
    <p:sldId id="1278" r:id="rId15"/>
  </p:sldIdLst>
  <p:sldSz cx="9144000" cy="6858000" type="screen4x3"/>
  <p:notesSz cx="9939338" cy="6807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F3D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432" autoAdjust="0"/>
    <p:restoredTop sz="98705" autoAdjust="0"/>
  </p:normalViewPr>
  <p:slideViewPr>
    <p:cSldViewPr>
      <p:cViewPr>
        <p:scale>
          <a:sx n="61" d="100"/>
          <a:sy n="61" d="100"/>
        </p:scale>
        <p:origin x="-114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23T18:58:16.213" idx="1">
    <p:pos x="1547" y="3748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27B53-4197-4816-B130-461913B7891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26F2911-47BE-4145-8BDB-70665E86B38E}">
      <dgm:prSet phldrT="[Text]"/>
      <dgm:spPr/>
      <dgm:t>
        <a:bodyPr/>
        <a:lstStyle/>
        <a:p>
          <a:r>
            <a:rPr lang="en-US" dirty="0" smtClean="0"/>
            <a:t>prove</a:t>
          </a:r>
          <a:endParaRPr lang="en-US" dirty="0"/>
        </a:p>
      </dgm:t>
    </dgm:pt>
    <dgm:pt modelId="{AE193CE9-E37E-464B-955A-2FC5DC625CA3}" type="parTrans" cxnId="{98D32660-B288-4268-AD50-12FA0DF0EE5E}">
      <dgm:prSet/>
      <dgm:spPr/>
      <dgm:t>
        <a:bodyPr/>
        <a:lstStyle/>
        <a:p>
          <a:endParaRPr lang="en-US"/>
        </a:p>
      </dgm:t>
    </dgm:pt>
    <dgm:pt modelId="{67A95ED2-C81B-4C7E-8356-9FEE73257EC5}" type="sibTrans" cxnId="{98D32660-B288-4268-AD50-12FA0DF0EE5E}">
      <dgm:prSet/>
      <dgm:spPr/>
      <dgm:t>
        <a:bodyPr/>
        <a:lstStyle/>
        <a:p>
          <a:endParaRPr lang="en-US"/>
        </a:p>
      </dgm:t>
    </dgm:pt>
    <dgm:pt modelId="{10CEC151-97D3-4678-AF67-18C8A249FB31}">
      <dgm:prSet phldrT="[Text]"/>
      <dgm:spPr/>
      <dgm:t>
        <a:bodyPr/>
        <a:lstStyle/>
        <a:p>
          <a:r>
            <a:rPr lang="en-US" dirty="0" smtClean="0"/>
            <a:t>improve</a:t>
          </a:r>
          <a:endParaRPr lang="en-US" dirty="0"/>
        </a:p>
      </dgm:t>
    </dgm:pt>
    <dgm:pt modelId="{C8B69EB5-2796-4F94-932A-7548E99C626C}" type="parTrans" cxnId="{17573D0F-71B7-4537-B477-7EDCA3D5174C}">
      <dgm:prSet/>
      <dgm:spPr/>
      <dgm:t>
        <a:bodyPr/>
        <a:lstStyle/>
        <a:p>
          <a:endParaRPr lang="en-US"/>
        </a:p>
      </dgm:t>
    </dgm:pt>
    <dgm:pt modelId="{247062AD-22F9-4634-B68A-37E18E541D81}" type="sibTrans" cxnId="{17573D0F-71B7-4537-B477-7EDCA3D5174C}">
      <dgm:prSet/>
      <dgm:spPr/>
      <dgm:t>
        <a:bodyPr/>
        <a:lstStyle/>
        <a:p>
          <a:endParaRPr lang="en-US"/>
        </a:p>
      </dgm:t>
    </dgm:pt>
    <dgm:pt modelId="{8DDB4CC4-E296-4A7B-A7BE-A4B3B9A6BC7D}">
      <dgm:prSet phldrT="[Text]"/>
      <dgm:spPr/>
      <dgm:t>
        <a:bodyPr/>
        <a:lstStyle/>
        <a:p>
          <a:r>
            <a:rPr lang="en-US" dirty="0" smtClean="0"/>
            <a:t>Significant impact</a:t>
          </a:r>
          <a:endParaRPr lang="en-US" dirty="0"/>
        </a:p>
      </dgm:t>
    </dgm:pt>
    <dgm:pt modelId="{3B319538-DEE3-4436-8220-AC037B830438}" type="parTrans" cxnId="{223B9E86-8459-47BD-8C8D-D9E91EEFF556}">
      <dgm:prSet/>
      <dgm:spPr/>
      <dgm:t>
        <a:bodyPr/>
        <a:lstStyle/>
        <a:p>
          <a:endParaRPr lang="en-US"/>
        </a:p>
      </dgm:t>
    </dgm:pt>
    <dgm:pt modelId="{D3F91B77-821B-4FA7-AAD9-02479DA5004D}" type="sibTrans" cxnId="{223B9E86-8459-47BD-8C8D-D9E91EEFF556}">
      <dgm:prSet/>
      <dgm:spPr/>
      <dgm:t>
        <a:bodyPr/>
        <a:lstStyle/>
        <a:p>
          <a:endParaRPr lang="en-US"/>
        </a:p>
      </dgm:t>
    </dgm:pt>
    <dgm:pt modelId="{41786D19-C6D3-46BF-92B5-B59B7EE7512E}" type="pres">
      <dgm:prSet presAssocID="{A1F27B53-4197-4816-B130-461913B78911}" presName="arrowDiagram" presStyleCnt="0">
        <dgm:presLayoutVars>
          <dgm:chMax val="5"/>
          <dgm:dir/>
          <dgm:resizeHandles val="exact"/>
        </dgm:presLayoutVars>
      </dgm:prSet>
      <dgm:spPr/>
    </dgm:pt>
    <dgm:pt modelId="{277F06D0-8124-45F7-A2DB-306A2A1EC8E8}" type="pres">
      <dgm:prSet presAssocID="{A1F27B53-4197-4816-B130-461913B78911}" presName="arrow" presStyleLbl="bgShp" presStyleIdx="0" presStyleCnt="1"/>
      <dgm:spPr/>
    </dgm:pt>
    <dgm:pt modelId="{E821D37A-6F15-486D-9939-38E8F4F91923}" type="pres">
      <dgm:prSet presAssocID="{A1F27B53-4197-4816-B130-461913B78911}" presName="arrowDiagram3" presStyleCnt="0"/>
      <dgm:spPr/>
    </dgm:pt>
    <dgm:pt modelId="{C857B02E-729F-4FCA-B2B2-F134D27E24CE}" type="pres">
      <dgm:prSet presAssocID="{326F2911-47BE-4145-8BDB-70665E86B38E}" presName="bullet3a" presStyleLbl="node1" presStyleIdx="0" presStyleCnt="3"/>
      <dgm:spPr/>
    </dgm:pt>
    <dgm:pt modelId="{3B44565E-9CEF-44D0-A30D-ED37431F876E}" type="pres">
      <dgm:prSet presAssocID="{326F2911-47BE-4145-8BDB-70665E86B38E}" presName="textBox3a" presStyleLbl="revTx" presStyleIdx="0" presStyleCnt="3">
        <dgm:presLayoutVars>
          <dgm:bulletEnabled val="1"/>
        </dgm:presLayoutVars>
      </dgm:prSet>
      <dgm:spPr/>
    </dgm:pt>
    <dgm:pt modelId="{0B621F32-EF9F-4105-8A26-F2C0940F0E03}" type="pres">
      <dgm:prSet presAssocID="{10CEC151-97D3-4678-AF67-18C8A249FB31}" presName="bullet3b" presStyleLbl="node1" presStyleIdx="1" presStyleCnt="3"/>
      <dgm:spPr/>
    </dgm:pt>
    <dgm:pt modelId="{46254630-CEDC-4C47-BE49-6F6B024EC0FA}" type="pres">
      <dgm:prSet presAssocID="{10CEC151-97D3-4678-AF67-18C8A249FB31}" presName="textBox3b" presStyleLbl="revTx" presStyleIdx="1" presStyleCnt="3">
        <dgm:presLayoutVars>
          <dgm:bulletEnabled val="1"/>
        </dgm:presLayoutVars>
      </dgm:prSet>
      <dgm:spPr/>
    </dgm:pt>
    <dgm:pt modelId="{B9FE0B9B-9991-47B4-BC6E-D791AECCB426}" type="pres">
      <dgm:prSet presAssocID="{8DDB4CC4-E296-4A7B-A7BE-A4B3B9A6BC7D}" presName="bullet3c" presStyleLbl="node1" presStyleIdx="2" presStyleCnt="3"/>
      <dgm:spPr/>
    </dgm:pt>
    <dgm:pt modelId="{25D6BAB7-FF56-424E-9CB6-EF381F757B81}" type="pres">
      <dgm:prSet presAssocID="{8DDB4CC4-E296-4A7B-A7BE-A4B3B9A6BC7D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DEE06735-D22B-4318-B93C-7F8B7047230F}" type="presOf" srcId="{326F2911-47BE-4145-8BDB-70665E86B38E}" destId="{3B44565E-9CEF-44D0-A30D-ED37431F876E}" srcOrd="0" destOrd="0" presId="urn:microsoft.com/office/officeart/2005/8/layout/arrow2"/>
    <dgm:cxn modelId="{98D32660-B288-4268-AD50-12FA0DF0EE5E}" srcId="{A1F27B53-4197-4816-B130-461913B78911}" destId="{326F2911-47BE-4145-8BDB-70665E86B38E}" srcOrd="0" destOrd="0" parTransId="{AE193CE9-E37E-464B-955A-2FC5DC625CA3}" sibTransId="{67A95ED2-C81B-4C7E-8356-9FEE73257EC5}"/>
    <dgm:cxn modelId="{223B9E86-8459-47BD-8C8D-D9E91EEFF556}" srcId="{A1F27B53-4197-4816-B130-461913B78911}" destId="{8DDB4CC4-E296-4A7B-A7BE-A4B3B9A6BC7D}" srcOrd="2" destOrd="0" parTransId="{3B319538-DEE3-4436-8220-AC037B830438}" sibTransId="{D3F91B77-821B-4FA7-AAD9-02479DA5004D}"/>
    <dgm:cxn modelId="{7922320F-95BC-439D-9B6A-488A15749723}" type="presOf" srcId="{10CEC151-97D3-4678-AF67-18C8A249FB31}" destId="{46254630-CEDC-4C47-BE49-6F6B024EC0FA}" srcOrd="0" destOrd="0" presId="urn:microsoft.com/office/officeart/2005/8/layout/arrow2"/>
    <dgm:cxn modelId="{FCBFFC19-B939-4C1A-9C12-2D8EA236A659}" type="presOf" srcId="{8DDB4CC4-E296-4A7B-A7BE-A4B3B9A6BC7D}" destId="{25D6BAB7-FF56-424E-9CB6-EF381F757B81}" srcOrd="0" destOrd="0" presId="urn:microsoft.com/office/officeart/2005/8/layout/arrow2"/>
    <dgm:cxn modelId="{4691D8F2-BA40-4197-8E85-221BC7BD4B57}" type="presOf" srcId="{A1F27B53-4197-4816-B130-461913B78911}" destId="{41786D19-C6D3-46BF-92B5-B59B7EE7512E}" srcOrd="0" destOrd="0" presId="urn:microsoft.com/office/officeart/2005/8/layout/arrow2"/>
    <dgm:cxn modelId="{17573D0F-71B7-4537-B477-7EDCA3D5174C}" srcId="{A1F27B53-4197-4816-B130-461913B78911}" destId="{10CEC151-97D3-4678-AF67-18C8A249FB31}" srcOrd="1" destOrd="0" parTransId="{C8B69EB5-2796-4F94-932A-7548E99C626C}" sibTransId="{247062AD-22F9-4634-B68A-37E18E541D81}"/>
    <dgm:cxn modelId="{87627A33-E000-4F52-BF07-99D3DE14FE94}" type="presParOf" srcId="{41786D19-C6D3-46BF-92B5-B59B7EE7512E}" destId="{277F06D0-8124-45F7-A2DB-306A2A1EC8E8}" srcOrd="0" destOrd="0" presId="urn:microsoft.com/office/officeart/2005/8/layout/arrow2"/>
    <dgm:cxn modelId="{0473592F-9F0A-4883-8B60-D9BBD2E1B128}" type="presParOf" srcId="{41786D19-C6D3-46BF-92B5-B59B7EE7512E}" destId="{E821D37A-6F15-486D-9939-38E8F4F91923}" srcOrd="1" destOrd="0" presId="urn:microsoft.com/office/officeart/2005/8/layout/arrow2"/>
    <dgm:cxn modelId="{C93E6747-F3C1-4BCE-8A4E-2F208AE0E496}" type="presParOf" srcId="{E821D37A-6F15-486D-9939-38E8F4F91923}" destId="{C857B02E-729F-4FCA-B2B2-F134D27E24CE}" srcOrd="0" destOrd="0" presId="urn:microsoft.com/office/officeart/2005/8/layout/arrow2"/>
    <dgm:cxn modelId="{74CCB6EB-04D6-45BF-A755-A6F84248AEEC}" type="presParOf" srcId="{E821D37A-6F15-486D-9939-38E8F4F91923}" destId="{3B44565E-9CEF-44D0-A30D-ED37431F876E}" srcOrd="1" destOrd="0" presId="urn:microsoft.com/office/officeart/2005/8/layout/arrow2"/>
    <dgm:cxn modelId="{F7F48B09-8CE4-49D5-B8BE-893652D0109F}" type="presParOf" srcId="{E821D37A-6F15-486D-9939-38E8F4F91923}" destId="{0B621F32-EF9F-4105-8A26-F2C0940F0E03}" srcOrd="2" destOrd="0" presId="urn:microsoft.com/office/officeart/2005/8/layout/arrow2"/>
    <dgm:cxn modelId="{C1172C7F-7303-4AFE-AF82-9E88229ED997}" type="presParOf" srcId="{E821D37A-6F15-486D-9939-38E8F4F91923}" destId="{46254630-CEDC-4C47-BE49-6F6B024EC0FA}" srcOrd="3" destOrd="0" presId="urn:microsoft.com/office/officeart/2005/8/layout/arrow2"/>
    <dgm:cxn modelId="{331DB842-5915-44A8-AF72-475857B00DF8}" type="presParOf" srcId="{E821D37A-6F15-486D-9939-38E8F4F91923}" destId="{B9FE0B9B-9991-47B4-BC6E-D791AECCB426}" srcOrd="4" destOrd="0" presId="urn:microsoft.com/office/officeart/2005/8/layout/arrow2"/>
    <dgm:cxn modelId="{721C2332-8FBF-40FA-B99C-6359B5C54378}" type="presParOf" srcId="{E821D37A-6F15-486D-9939-38E8F4F91923}" destId="{25D6BAB7-FF56-424E-9CB6-EF381F757B81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53C6A5BF-DC12-4123-9E97-6C7C3E9B0283}" type="datetimeFigureOut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13F454A-892B-4A5D-9319-2A277BD08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A24BE92-403D-4A94-BF74-4AF191AF256D}" type="datetimeFigureOut">
              <a:rPr lang="id-ID"/>
              <a:pPr>
                <a:defRPr/>
              </a:pPr>
              <a:t>09/06/2014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405188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150" tIns="52075" rIns="104150" bIns="52075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3875"/>
          </a:xfrm>
          <a:prstGeom prst="rect">
            <a:avLst/>
          </a:prstGeom>
        </p:spPr>
        <p:txBody>
          <a:bodyPr vert="horz" lIns="104150" tIns="52075" rIns="104150" bIns="520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104150" tIns="52075" rIns="104150" bIns="520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5F9801C-B32E-4817-81BA-61D065DCDE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79C96-2A75-4F5F-9CB0-3B3D740FD5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59681"/>
            <a:ext cx="9144000" cy="457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783081"/>
            <a:ext cx="9144000" cy="457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905000"/>
            <a:ext cx="9144000" cy="304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181600"/>
            <a:ext cx="9144000" cy="167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58763"/>
            <a:ext cx="1081088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E:\HUNT\E\LOGO\garud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8763"/>
            <a:ext cx="10033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owchart: Connector 10"/>
          <p:cNvSpPr/>
          <p:nvPr userDrawn="1"/>
        </p:nvSpPr>
        <p:spPr>
          <a:xfrm>
            <a:off x="76200" y="19812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lowchart: Connector 11"/>
          <p:cNvSpPr/>
          <p:nvPr userDrawn="1"/>
        </p:nvSpPr>
        <p:spPr>
          <a:xfrm>
            <a:off x="8915400" y="19812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/>
          <p:cNvSpPr/>
          <p:nvPr userDrawn="1"/>
        </p:nvSpPr>
        <p:spPr>
          <a:xfrm>
            <a:off x="76200" y="47244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Connector 13"/>
          <p:cNvSpPr/>
          <p:nvPr userDrawn="1"/>
        </p:nvSpPr>
        <p:spPr>
          <a:xfrm>
            <a:off x="8915400" y="47244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05F4-ECEA-4B3B-8E9E-15B28AD38062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C4A4C-0490-4217-934A-210468E91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Entertainment\Wallpaper\2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03875"/>
            <a:ext cx="1219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76200"/>
            <a:ext cx="9144000" cy="6705600"/>
            <a:chOff x="0" y="76200"/>
            <a:chExt cx="9144000" cy="67056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381000"/>
              <a:ext cx="91440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990600" y="152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lowchart: Connector 7"/>
            <p:cNvSpPr/>
            <p:nvPr userDrawn="1"/>
          </p:nvSpPr>
          <p:spPr>
            <a:xfrm>
              <a:off x="6858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lowchart: Connector 8"/>
            <p:cNvSpPr/>
            <p:nvPr userDrawn="1"/>
          </p:nvSpPr>
          <p:spPr>
            <a:xfrm>
              <a:off x="82296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629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lowchart: Connector 10"/>
            <p:cNvSpPr/>
            <p:nvPr userDrawn="1"/>
          </p:nvSpPr>
          <p:spPr>
            <a:xfrm>
              <a:off x="3810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Flowchart: Connector 11"/>
            <p:cNvSpPr/>
            <p:nvPr userDrawn="1"/>
          </p:nvSpPr>
          <p:spPr>
            <a:xfrm>
              <a:off x="762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Flowchart: Connector 12"/>
            <p:cNvSpPr/>
            <p:nvPr userDrawn="1"/>
          </p:nvSpPr>
          <p:spPr>
            <a:xfrm>
              <a:off x="88392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Flowchart: Connector 13"/>
            <p:cNvSpPr/>
            <p:nvPr userDrawn="1"/>
          </p:nvSpPr>
          <p:spPr>
            <a:xfrm>
              <a:off x="85344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5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431800"/>
            <a:ext cx="67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E:\HUNT\E\LOGO\garud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457200"/>
            <a:ext cx="684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AA83-F8E4-4677-8186-BD20EECB1767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67EC6-3011-4FC0-A56D-8D62F9FC1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Entertainment\Wallpaper\2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03875"/>
            <a:ext cx="1219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76200"/>
            <a:ext cx="9144000" cy="6705600"/>
            <a:chOff x="0" y="76200"/>
            <a:chExt cx="9144000" cy="67056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381000"/>
              <a:ext cx="9144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990600" y="152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lowchart: Connector 7"/>
            <p:cNvSpPr/>
            <p:nvPr userDrawn="1"/>
          </p:nvSpPr>
          <p:spPr>
            <a:xfrm>
              <a:off x="6858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lowchart: Connector 8"/>
            <p:cNvSpPr/>
            <p:nvPr userDrawn="1"/>
          </p:nvSpPr>
          <p:spPr>
            <a:xfrm>
              <a:off x="82296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629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lowchart: Connector 10"/>
            <p:cNvSpPr/>
            <p:nvPr userDrawn="1"/>
          </p:nvSpPr>
          <p:spPr>
            <a:xfrm>
              <a:off x="3810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Flowchart: Connector 11"/>
            <p:cNvSpPr/>
            <p:nvPr userDrawn="1"/>
          </p:nvSpPr>
          <p:spPr>
            <a:xfrm>
              <a:off x="762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Flowchart: Connector 12"/>
            <p:cNvSpPr/>
            <p:nvPr userDrawn="1"/>
          </p:nvSpPr>
          <p:spPr>
            <a:xfrm>
              <a:off x="88392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Flowchart: Connector 13"/>
            <p:cNvSpPr/>
            <p:nvPr userDrawn="1"/>
          </p:nvSpPr>
          <p:spPr>
            <a:xfrm>
              <a:off x="85344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5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431800"/>
            <a:ext cx="67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E:\HUNT\E\LOGO\garud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457200"/>
            <a:ext cx="6080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ABC6-91C6-4299-B51D-8D8A0EC8FF0D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E53F-4A8A-42C1-A755-60B1E16F9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CB98-5EDE-4585-B8A8-2871C37C99DD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CCC5-2763-49D1-A28E-12AAD9B86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9"/>
          <p:cNvGrpSpPr>
            <a:grpSpLocks/>
          </p:cNvGrpSpPr>
          <p:nvPr userDrawn="1"/>
        </p:nvGrpSpPr>
        <p:grpSpPr bwMode="auto">
          <a:xfrm>
            <a:off x="0" y="0"/>
            <a:ext cx="9144000" cy="811213"/>
            <a:chOff x="0" y="339725"/>
            <a:chExt cx="9144000" cy="762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339725"/>
              <a:ext cx="9144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2" descr="E:\HUNT\E\LOGO\Logo Depkeu BARU.gif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5969" y="390360"/>
              <a:ext cx="673231" cy="638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E:\HUNT\E\LOGO\garud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4336" y="416256"/>
              <a:ext cx="607664" cy="62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3F30-0D25-41D8-8237-56B48EAE7CC0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C5AD-555A-41DE-838A-22FAA66E8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2743200"/>
            <a:ext cx="9144000" cy="396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2590800"/>
            <a:ext cx="9144000" cy="7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115888"/>
            <a:ext cx="901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E:\HUNT\E\LOGO\garud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8366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Connector 9"/>
          <p:cNvSpPr/>
          <p:nvPr userDrawn="1"/>
        </p:nvSpPr>
        <p:spPr>
          <a:xfrm>
            <a:off x="76200" y="28956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lowchart: Connector 10"/>
          <p:cNvSpPr/>
          <p:nvPr userDrawn="1"/>
        </p:nvSpPr>
        <p:spPr>
          <a:xfrm>
            <a:off x="8915400" y="28956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lowchart: Connector 11"/>
          <p:cNvSpPr/>
          <p:nvPr userDrawn="1"/>
        </p:nvSpPr>
        <p:spPr>
          <a:xfrm>
            <a:off x="76200" y="64008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/>
          <p:cNvSpPr/>
          <p:nvPr userDrawn="1"/>
        </p:nvSpPr>
        <p:spPr>
          <a:xfrm>
            <a:off x="8915400" y="64008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" name="Picture 2" descr="E:\Entertainment\Wallpaper\1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671" y="1448098"/>
            <a:ext cx="1275929" cy="850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3" descr="E:\Entertainment\Wallpaper\2.2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448098"/>
            <a:ext cx="1278386" cy="850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4" descr="E:\Entertainment\Wallpaper\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448098"/>
            <a:ext cx="1275929" cy="850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6" descr="E:\Entertainment\Wallpaper\21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1448098"/>
            <a:ext cx="1275929" cy="850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Picture 7" descr="E:\Entertainment\Wallpaper\3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1451580"/>
            <a:ext cx="1275929" cy="846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8" descr="E:\Entertainment\Wallpaper\6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1871" y="1447800"/>
            <a:ext cx="1275929" cy="850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909B-7796-45BC-BBE2-4959F475B721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31DB-C534-49E7-A47A-BFF1FC900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:\Entertainment\Wallpaper\2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03875"/>
            <a:ext cx="1219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7"/>
          <p:cNvGrpSpPr>
            <a:grpSpLocks/>
          </p:cNvGrpSpPr>
          <p:nvPr userDrawn="1"/>
        </p:nvGrpSpPr>
        <p:grpSpPr bwMode="auto">
          <a:xfrm>
            <a:off x="0" y="76200"/>
            <a:ext cx="9144000" cy="6705600"/>
            <a:chOff x="0" y="76200"/>
            <a:chExt cx="9144000" cy="67056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381000"/>
              <a:ext cx="9144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990600" y="152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lowchart: Connector 8"/>
            <p:cNvSpPr/>
            <p:nvPr userDrawn="1"/>
          </p:nvSpPr>
          <p:spPr>
            <a:xfrm>
              <a:off x="6858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lowchart: Connector 9"/>
            <p:cNvSpPr/>
            <p:nvPr userDrawn="1"/>
          </p:nvSpPr>
          <p:spPr>
            <a:xfrm>
              <a:off x="82296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629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Flowchart: Connector 11"/>
            <p:cNvSpPr/>
            <p:nvPr userDrawn="1"/>
          </p:nvSpPr>
          <p:spPr>
            <a:xfrm>
              <a:off x="3810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Flowchart: Connector 12"/>
            <p:cNvSpPr/>
            <p:nvPr userDrawn="1"/>
          </p:nvSpPr>
          <p:spPr>
            <a:xfrm>
              <a:off x="762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Flowchart: Connector 13"/>
            <p:cNvSpPr/>
            <p:nvPr userDrawn="1"/>
          </p:nvSpPr>
          <p:spPr>
            <a:xfrm>
              <a:off x="88392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Flowchart: Connector 14"/>
            <p:cNvSpPr/>
            <p:nvPr userDrawn="1"/>
          </p:nvSpPr>
          <p:spPr>
            <a:xfrm>
              <a:off x="85344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6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431800"/>
            <a:ext cx="7493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E:\HUNT\E\LOGO\garud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457200"/>
            <a:ext cx="6080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9785-CBA3-4878-BD78-294C9B01FF0F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74F18-A923-4DCB-8EB9-153D31213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E:\Entertainment\Wallpaper\2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03875"/>
            <a:ext cx="1219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9"/>
          <p:cNvGrpSpPr>
            <a:grpSpLocks/>
          </p:cNvGrpSpPr>
          <p:nvPr userDrawn="1"/>
        </p:nvGrpSpPr>
        <p:grpSpPr bwMode="auto">
          <a:xfrm>
            <a:off x="0" y="76200"/>
            <a:ext cx="9144000" cy="6705600"/>
            <a:chOff x="0" y="76200"/>
            <a:chExt cx="9144000" cy="67056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81000"/>
              <a:ext cx="91440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990600" y="152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lowchart: Connector 10"/>
            <p:cNvSpPr/>
            <p:nvPr userDrawn="1"/>
          </p:nvSpPr>
          <p:spPr>
            <a:xfrm>
              <a:off x="6858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Flowchart: Connector 11"/>
            <p:cNvSpPr/>
            <p:nvPr userDrawn="1"/>
          </p:nvSpPr>
          <p:spPr>
            <a:xfrm>
              <a:off x="82296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629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Flowchart: Connector 13"/>
            <p:cNvSpPr/>
            <p:nvPr userDrawn="1"/>
          </p:nvSpPr>
          <p:spPr>
            <a:xfrm>
              <a:off x="3810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Flowchart: Connector 14"/>
            <p:cNvSpPr/>
            <p:nvPr userDrawn="1"/>
          </p:nvSpPr>
          <p:spPr>
            <a:xfrm>
              <a:off x="762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lowchart: Connector 15"/>
            <p:cNvSpPr/>
            <p:nvPr userDrawn="1"/>
          </p:nvSpPr>
          <p:spPr>
            <a:xfrm>
              <a:off x="88392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lowchart: Connector 16"/>
            <p:cNvSpPr/>
            <p:nvPr userDrawn="1"/>
          </p:nvSpPr>
          <p:spPr>
            <a:xfrm>
              <a:off x="85344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8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431800"/>
            <a:ext cx="7493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 descr="E:\HUNT\E\LOGO\garud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457200"/>
            <a:ext cx="684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7BF1-BF60-4DC6-86EA-82F28F18473E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4AFA-E765-47CA-8DE2-71C5F3F59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Entertainment\Wallpaper\2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03875"/>
            <a:ext cx="1219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5"/>
          <p:cNvGrpSpPr>
            <a:grpSpLocks/>
          </p:cNvGrpSpPr>
          <p:nvPr userDrawn="1"/>
        </p:nvGrpSpPr>
        <p:grpSpPr bwMode="auto">
          <a:xfrm>
            <a:off x="0" y="76200"/>
            <a:ext cx="9144000" cy="6705600"/>
            <a:chOff x="0" y="76200"/>
            <a:chExt cx="9144000" cy="67056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381000"/>
              <a:ext cx="91440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990600" y="152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lowchart: Connector 6"/>
            <p:cNvSpPr/>
            <p:nvPr userDrawn="1"/>
          </p:nvSpPr>
          <p:spPr>
            <a:xfrm>
              <a:off x="6858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lowchart: Connector 7"/>
            <p:cNvSpPr/>
            <p:nvPr userDrawn="1"/>
          </p:nvSpPr>
          <p:spPr>
            <a:xfrm>
              <a:off x="82296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6629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lowchart: Connector 9"/>
            <p:cNvSpPr/>
            <p:nvPr userDrawn="1"/>
          </p:nvSpPr>
          <p:spPr>
            <a:xfrm>
              <a:off x="3810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lowchart: Connector 10"/>
            <p:cNvSpPr/>
            <p:nvPr userDrawn="1"/>
          </p:nvSpPr>
          <p:spPr>
            <a:xfrm>
              <a:off x="762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Flowchart: Connector 11"/>
            <p:cNvSpPr/>
            <p:nvPr userDrawn="1"/>
          </p:nvSpPr>
          <p:spPr>
            <a:xfrm>
              <a:off x="88392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Flowchart: Connector 12"/>
            <p:cNvSpPr/>
            <p:nvPr userDrawn="1"/>
          </p:nvSpPr>
          <p:spPr>
            <a:xfrm>
              <a:off x="85344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4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431800"/>
            <a:ext cx="7493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E:\HUNT\E\LOGO\garud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457200"/>
            <a:ext cx="684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4044-6DC2-4674-A027-9760270E2C43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51A2-6D31-4B75-860B-865A4B88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7" descr="E:\HUNT\E\LOGO\Logo Depkeu BAR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50800"/>
            <a:ext cx="7493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E:\HUNT\E\LOGO\garud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88" y="76200"/>
            <a:ext cx="684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C162-A693-4A6B-AF3F-D08D20B69E5D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5A8E-D9E6-45D6-B52B-B009FB57C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:\Entertainment\Wallpaper\2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603875"/>
            <a:ext cx="1219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7"/>
          <p:cNvGrpSpPr>
            <a:grpSpLocks/>
          </p:cNvGrpSpPr>
          <p:nvPr userDrawn="1"/>
        </p:nvGrpSpPr>
        <p:grpSpPr bwMode="auto">
          <a:xfrm>
            <a:off x="0" y="76200"/>
            <a:ext cx="9144000" cy="6705600"/>
            <a:chOff x="0" y="76200"/>
            <a:chExt cx="9144000" cy="67056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381000"/>
              <a:ext cx="91440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990600" y="152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lowchart: Connector 8"/>
            <p:cNvSpPr/>
            <p:nvPr userDrawn="1"/>
          </p:nvSpPr>
          <p:spPr>
            <a:xfrm>
              <a:off x="6858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lowchart: Connector 9"/>
            <p:cNvSpPr/>
            <p:nvPr userDrawn="1"/>
          </p:nvSpPr>
          <p:spPr>
            <a:xfrm>
              <a:off x="82296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629400"/>
              <a:ext cx="815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Flowchart: Connector 11"/>
            <p:cNvSpPr/>
            <p:nvPr userDrawn="1"/>
          </p:nvSpPr>
          <p:spPr>
            <a:xfrm>
              <a:off x="3810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Flowchart: Connector 12"/>
            <p:cNvSpPr/>
            <p:nvPr userDrawn="1"/>
          </p:nvSpPr>
          <p:spPr>
            <a:xfrm>
              <a:off x="76200" y="76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Flowchart: Connector 13"/>
            <p:cNvSpPr/>
            <p:nvPr userDrawn="1"/>
          </p:nvSpPr>
          <p:spPr>
            <a:xfrm>
              <a:off x="88392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Flowchart: Connector 14"/>
            <p:cNvSpPr/>
            <p:nvPr userDrawn="1"/>
          </p:nvSpPr>
          <p:spPr>
            <a:xfrm>
              <a:off x="8534400" y="6553200"/>
              <a:ext cx="228600" cy="228600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6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100" y="431800"/>
            <a:ext cx="7493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E:\HUNT\E\LOGO\garud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988" y="457200"/>
            <a:ext cx="684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2BE10-AA18-45B1-901E-B4B981438C93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CF92F-7A8B-4D74-93E6-92A20FD79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447800" y="0"/>
            <a:ext cx="62484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295400" y="0"/>
            <a:ext cx="762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772400" y="0"/>
            <a:ext cx="762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924800" y="0"/>
            <a:ext cx="12192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E:\HUNT\E\LOGO\Logo Depkeu BAR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115888"/>
            <a:ext cx="901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E:\HUNT\E\LOGO\garud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8366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lowchart: Connector 11"/>
          <p:cNvSpPr/>
          <p:nvPr userDrawn="1"/>
        </p:nvSpPr>
        <p:spPr>
          <a:xfrm>
            <a:off x="1524000" y="762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/>
          <p:cNvSpPr/>
          <p:nvPr userDrawn="1"/>
        </p:nvSpPr>
        <p:spPr>
          <a:xfrm>
            <a:off x="7467600" y="762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Connector 13"/>
          <p:cNvSpPr/>
          <p:nvPr userDrawn="1"/>
        </p:nvSpPr>
        <p:spPr>
          <a:xfrm>
            <a:off x="1524000" y="66294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lowchart: Connector 14"/>
          <p:cNvSpPr/>
          <p:nvPr userDrawn="1"/>
        </p:nvSpPr>
        <p:spPr>
          <a:xfrm>
            <a:off x="7467600" y="6629400"/>
            <a:ext cx="152400" cy="15240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7F8C-ADDE-4B23-BE5D-7901DDBD2F49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8B756-7738-4C93-A148-3958D9A9A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3E22D5-C5E3-498E-8F05-C766EE5EEA95}" type="datetime1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783482-50FE-4125-AAC4-7FE787791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2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 idx="4294967295"/>
          </p:nvPr>
        </p:nvSpPr>
        <p:spPr>
          <a:xfrm>
            <a:off x="0" y="1600200"/>
            <a:ext cx="9144000" cy="29718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Cambria" pitchFamily="18" charset="0"/>
              </a:rPr>
              <a:t>BIMBINGAN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TEKNIS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Pelaksanaan</a:t>
            </a:r>
            <a:r>
              <a:rPr lang="en-US" sz="2800" b="1" dirty="0" smtClean="0">
                <a:latin typeface="Cambria" pitchFamily="18" charset="0"/>
              </a:rPr>
              <a:t/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e-</a:t>
            </a:r>
            <a:r>
              <a:rPr lang="en-US" sz="2800" b="1" dirty="0" err="1" smtClean="0">
                <a:latin typeface="Cambria" pitchFamily="18" charset="0"/>
              </a:rPr>
              <a:t>MONEV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KINERJA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PENGANGGARAN</a:t>
            </a:r>
            <a:r>
              <a:rPr lang="en-US" sz="2800" b="1" dirty="0" smtClean="0">
                <a:latin typeface="Cambria" pitchFamily="18" charset="0"/>
              </a:rPr>
              <a:t/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(</a:t>
            </a:r>
            <a:r>
              <a:rPr lang="en-US" sz="2000" dirty="0" err="1" smtClean="0">
                <a:latin typeface="Cambria" pitchFamily="18" charset="0"/>
              </a:rPr>
              <a:t>implementasi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atas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PMK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No.249</a:t>
            </a:r>
            <a:r>
              <a:rPr lang="en-US" sz="2000" dirty="0" smtClean="0">
                <a:latin typeface="Cambria" pitchFamily="18" charset="0"/>
              </a:rPr>
              <a:t>/</a:t>
            </a:r>
            <a:r>
              <a:rPr lang="en-US" sz="2000" dirty="0" err="1" smtClean="0">
                <a:latin typeface="Cambria" pitchFamily="18" charset="0"/>
              </a:rPr>
              <a:t>PMK.02</a:t>
            </a:r>
            <a:r>
              <a:rPr lang="en-US" sz="2000" dirty="0" smtClean="0">
                <a:latin typeface="Cambria" pitchFamily="18" charset="0"/>
              </a:rPr>
              <a:t>/2011 </a:t>
            </a:r>
            <a:br>
              <a:rPr lang="en-US" sz="2000" dirty="0" smtClean="0">
                <a:latin typeface="Cambria" pitchFamily="18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ambria" pitchFamily="18" charset="0"/>
              </a:rPr>
              <a:t>tentang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Pengukuran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Evaluasi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Kinerja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atas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Pelaksanaan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RKA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KL</a:t>
            </a:r>
            <a:r>
              <a:rPr lang="en-US" sz="2400" b="1" dirty="0" smtClean="0">
                <a:latin typeface="Cambria" pitchFamily="18" charset="0"/>
              </a:rPr>
              <a:t>)</a:t>
            </a:r>
            <a:endParaRPr lang="en-US" sz="2800" b="1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643438"/>
            <a:ext cx="9144000" cy="461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381000" y="28552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KEMENTERIAN </a:t>
            </a:r>
            <a:r>
              <a:rPr lang="id-ID" sz="2000" b="1" dirty="0" smtClean="0">
                <a:solidFill>
                  <a:schemeClr val="bg1"/>
                </a:solidFill>
                <a:latin typeface="Cambria" pitchFamily="18" charset="0"/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REPUBLIK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INDONESIA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Direktorat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Jenderal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Anggaran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044" name="Picture 20" descr="\\10.100.154.129\@@tayangan\@DATA PUBLIKASI 2011\66. 2012\sumbangan\New Folder\33jmr1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3175" y="5486400"/>
            <a:ext cx="936625" cy="993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47" name="Picture 23" descr="\\10.100.154.129\@@tayangan\@DATA PUBLIKASI 2011\66. 2012\sumbangan\New Folder\Amazing-MArchitecture-of-Suramadu-Bridge-Indonesia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7713" y="5486400"/>
            <a:ext cx="957262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48" name="Picture 24" descr="\\10.100.154.129\@@tayangan\@DATA PUBLIKASI 2011\66. 2012\sumbangan\New Folder\APB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2675" y="5486400"/>
            <a:ext cx="931863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49" name="Picture 25" descr="\\10.100.154.129\@@tayangan\@DATA PUBLIKASI 2011\66. 2012\sumbangan\New Folder\Big Blue Sky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5486400"/>
            <a:ext cx="962025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51" name="Picture 27" descr="\\10.100.154.129\@@tayangan\@DATA PUBLIKASI 2011\66. 2012\sumbangan\New Folder\p101003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57538" y="5486400"/>
            <a:ext cx="877887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53" name="Picture 29" descr="\\10.100.154.129\@@tayangan\@DATA PUBLIKASI 2011\66. 2012\sumbangan\New Folder\tropi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15300" y="5486400"/>
            <a:ext cx="914400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\\10.100.154.129\@@tayangan\@DATA PUBLIKASI 2011\66. 2012\sumbangan\New Folder\blue-sk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7000" y="5486400"/>
            <a:ext cx="914400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\\10.100.154.129\@@tayangan\@DATA PUBLIKASI 2011\66. 2012\sumbangan\New Folder\wakatobi fr sky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68513" y="5486400"/>
            <a:ext cx="1028700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\\10.100.154.129\@@tayangan\@DATA PUBLIKASI 2011\66. 2012\sumbangan\New Folder\Sprout (24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03688" y="5486400"/>
            <a:ext cx="914400" cy="99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2938" y="1964035"/>
            <a:ext cx="8072437" cy="1633538"/>
          </a:xfrm>
          <a:prstGeom prst="roundRect">
            <a:avLst/>
          </a:prstGeom>
          <a:noFill/>
          <a:ln w="9525">
            <a:solidFill>
              <a:schemeClr val="accent3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Arial" charset="0"/>
              </a:rPr>
              <a:t>Struktur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Organisasi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 err="1">
                <a:latin typeface="Arial" charset="0"/>
              </a:rPr>
              <a:t>Identitas</a:t>
            </a:r>
            <a:r>
              <a:rPr lang="en-US" dirty="0">
                <a:latin typeface="Arial" charset="0"/>
              </a:rPr>
              <a:t> 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err="1">
                <a:latin typeface="Arial" charset="0"/>
              </a:rPr>
              <a:t>Tugas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merupakan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deskripsi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dari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maksud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pembentukan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organisasi</a:t>
            </a:r>
            <a:r>
              <a:rPr lang="en-US" dirty="0">
                <a:latin typeface="Arial" charset="0"/>
              </a:rPr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err="1">
                <a:latin typeface="Arial" charset="0"/>
              </a:rPr>
              <a:t>Fungsi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merupakan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kemampuan</a:t>
            </a:r>
            <a:r>
              <a:rPr lang="en-US" dirty="0">
                <a:latin typeface="Arial" charset="0"/>
              </a:rPr>
              <a:t>/</a:t>
            </a:r>
            <a:r>
              <a:rPr lang="en-US" dirty="0" err="1">
                <a:latin typeface="Arial" charset="0"/>
              </a:rPr>
              <a:t>kewenangan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apa</a:t>
            </a:r>
            <a:r>
              <a:rPr lang="en-US" dirty="0">
                <a:latin typeface="Arial" charset="0"/>
              </a:rPr>
              <a:t> yang </a:t>
            </a:r>
            <a:r>
              <a:rPr lang="en-US" dirty="0" err="1">
                <a:latin typeface="Arial" charset="0"/>
              </a:rPr>
              <a:t>dimiliki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untuk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melaksanakan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tugas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tersebut</a:t>
            </a:r>
            <a:endParaRPr lang="en-US" dirty="0">
              <a:latin typeface="Arial" charset="0"/>
            </a:endParaRPr>
          </a:p>
        </p:txBody>
      </p:sp>
      <p:sp>
        <p:nvSpPr>
          <p:cNvPr id="14" name="Flowchart: Manual Operation 13"/>
          <p:cNvSpPr/>
          <p:nvPr/>
        </p:nvSpPr>
        <p:spPr>
          <a:xfrm>
            <a:off x="2071688" y="871835"/>
            <a:ext cx="4929187" cy="857250"/>
          </a:xfrm>
          <a:prstGeom prst="flowChartManualOperation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2" name="TextBox 14"/>
          <p:cNvSpPr txBox="1">
            <a:spLocks noChangeArrowheads="1"/>
          </p:cNvSpPr>
          <p:nvPr/>
        </p:nvSpPr>
        <p:spPr bwMode="auto">
          <a:xfrm>
            <a:off x="2924175" y="1111548"/>
            <a:ext cx="331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KEBUTUHAN MASYARAKAT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86500" y="3713460"/>
            <a:ext cx="2122488" cy="57943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u="sng" dirty="0" err="1">
                <a:latin typeface="Arial" charset="0"/>
              </a:rPr>
              <a:t>Pemenuhan</a:t>
            </a:r>
            <a:r>
              <a:rPr lang="en-US" sz="1400" u="sng" dirty="0">
                <a:latin typeface="Arial" charset="0"/>
              </a:rPr>
              <a:t> </a:t>
            </a:r>
            <a:r>
              <a:rPr lang="en-US" sz="1400" u="sng" dirty="0" err="1">
                <a:latin typeface="Arial" charset="0"/>
              </a:rPr>
              <a:t>Keb</a:t>
            </a:r>
            <a:r>
              <a:rPr lang="en-US" sz="1400" u="sng" dirty="0">
                <a:latin typeface="Arial" charset="0"/>
              </a:rPr>
              <a:t>. </a:t>
            </a:r>
            <a:r>
              <a:rPr lang="en-US" sz="1400" u="sng" dirty="0" err="1">
                <a:latin typeface="Arial" charset="0"/>
              </a:rPr>
              <a:t>Masy</a:t>
            </a:r>
            <a:r>
              <a:rPr lang="en-US" sz="1400" u="sng" dirty="0">
                <a:latin typeface="Arial" charset="0"/>
              </a:rPr>
              <a:t>.</a:t>
            </a:r>
          </a:p>
          <a:p>
            <a:pPr algn="ctr">
              <a:defRPr/>
            </a:pPr>
            <a:r>
              <a:rPr lang="en-US" sz="1400" b="1" dirty="0">
                <a:latin typeface="Arial" charset="0"/>
              </a:rPr>
              <a:t>5 </a:t>
            </a:r>
            <a:r>
              <a:rPr lang="en-US" sz="1400" b="1" dirty="0" err="1">
                <a:latin typeface="Arial" charset="0"/>
              </a:rPr>
              <a:t>tahun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50" y="3713460"/>
            <a:ext cx="2122488" cy="57943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u="sng" dirty="0" err="1">
                <a:latin typeface="Arial" charset="0"/>
              </a:rPr>
              <a:t>Pemenuhan</a:t>
            </a:r>
            <a:r>
              <a:rPr lang="en-US" sz="1400" u="sng" dirty="0">
                <a:latin typeface="Arial" charset="0"/>
              </a:rPr>
              <a:t> </a:t>
            </a:r>
            <a:r>
              <a:rPr lang="en-US" sz="1400" u="sng" dirty="0" err="1">
                <a:latin typeface="Arial" charset="0"/>
              </a:rPr>
              <a:t>Keb</a:t>
            </a:r>
            <a:r>
              <a:rPr lang="en-US" sz="1400" u="sng" dirty="0">
                <a:latin typeface="Arial" charset="0"/>
              </a:rPr>
              <a:t>. </a:t>
            </a:r>
            <a:r>
              <a:rPr lang="en-US" sz="1400" u="sng" dirty="0" err="1">
                <a:latin typeface="Arial" charset="0"/>
              </a:rPr>
              <a:t>Masy</a:t>
            </a:r>
            <a:r>
              <a:rPr lang="en-US" sz="1400" u="sng" dirty="0">
                <a:latin typeface="Arial" charset="0"/>
              </a:rPr>
              <a:t>.</a:t>
            </a:r>
          </a:p>
          <a:p>
            <a:pPr algn="ctr">
              <a:defRPr/>
            </a:pPr>
            <a:r>
              <a:rPr lang="en-US" sz="1400" b="1" dirty="0">
                <a:latin typeface="Arial" charset="0"/>
              </a:rPr>
              <a:t>5 </a:t>
            </a:r>
            <a:r>
              <a:rPr lang="en-US" sz="1400" b="1" dirty="0" err="1">
                <a:latin typeface="Arial" charset="0"/>
              </a:rPr>
              <a:t>tahun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1563" y="3713460"/>
            <a:ext cx="2122487" cy="57943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u="sng" dirty="0" err="1">
                <a:latin typeface="Arial" charset="0"/>
              </a:rPr>
              <a:t>Pemenuhan</a:t>
            </a:r>
            <a:r>
              <a:rPr lang="en-US" sz="1400" u="sng" dirty="0">
                <a:latin typeface="Arial" charset="0"/>
              </a:rPr>
              <a:t> </a:t>
            </a:r>
            <a:r>
              <a:rPr lang="en-US" sz="1400" u="sng" dirty="0" err="1">
                <a:latin typeface="Arial" charset="0"/>
              </a:rPr>
              <a:t>Keb</a:t>
            </a:r>
            <a:r>
              <a:rPr lang="en-US" sz="1400" u="sng" dirty="0">
                <a:latin typeface="Arial" charset="0"/>
              </a:rPr>
              <a:t>. </a:t>
            </a:r>
            <a:r>
              <a:rPr lang="en-US" sz="1400" u="sng" dirty="0" err="1">
                <a:latin typeface="Arial" charset="0"/>
              </a:rPr>
              <a:t>Masy</a:t>
            </a:r>
            <a:r>
              <a:rPr lang="en-US" sz="1400" u="sng" dirty="0">
                <a:latin typeface="Arial" charset="0"/>
              </a:rPr>
              <a:t>.</a:t>
            </a:r>
          </a:p>
          <a:p>
            <a:pPr algn="ctr">
              <a:defRPr/>
            </a:pPr>
            <a:r>
              <a:rPr lang="en-US" sz="1400" b="1" dirty="0">
                <a:latin typeface="Arial" charset="0"/>
              </a:rPr>
              <a:t>5 </a:t>
            </a:r>
            <a:r>
              <a:rPr lang="en-US" sz="1400" b="1" dirty="0" err="1">
                <a:latin typeface="Arial" charset="0"/>
              </a:rPr>
              <a:t>tahun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9438" y="4330998"/>
            <a:ext cx="857250" cy="64928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>
                <a:latin typeface="Arial" charset="0"/>
              </a:rPr>
              <a:t>Visi</a:t>
            </a:r>
            <a:r>
              <a:rPr lang="en-US" sz="1200" dirty="0">
                <a:latin typeface="Arial" charset="0"/>
              </a:rPr>
              <a:t> &amp; </a:t>
            </a:r>
            <a:r>
              <a:rPr lang="en-US" sz="1200" dirty="0" err="1">
                <a:latin typeface="Arial" charset="0"/>
              </a:rPr>
              <a:t>Misi</a:t>
            </a:r>
            <a:endParaRPr lang="en-US" sz="1200" dirty="0"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1813" y="4342110"/>
            <a:ext cx="857250" cy="64928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>
                <a:latin typeface="Arial" charset="0"/>
              </a:rPr>
              <a:t>Visi</a:t>
            </a:r>
            <a:r>
              <a:rPr lang="en-US" sz="1200" dirty="0">
                <a:latin typeface="Arial" charset="0"/>
              </a:rPr>
              <a:t> &amp; </a:t>
            </a:r>
            <a:r>
              <a:rPr lang="en-US" sz="1200" dirty="0" err="1">
                <a:latin typeface="Arial" charset="0"/>
              </a:rPr>
              <a:t>Misi</a:t>
            </a:r>
            <a:endParaRPr lang="en-US" sz="1200" dirty="0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8625" y="4327823"/>
            <a:ext cx="857250" cy="64928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>
                <a:latin typeface="Arial" charset="0"/>
              </a:rPr>
              <a:t>Visi</a:t>
            </a:r>
            <a:r>
              <a:rPr lang="en-US" sz="1200" dirty="0">
                <a:latin typeface="Arial" charset="0"/>
              </a:rPr>
              <a:t> &amp; </a:t>
            </a:r>
            <a:r>
              <a:rPr lang="en-US" sz="1200" dirty="0" err="1">
                <a:latin typeface="Arial" charset="0"/>
              </a:rPr>
              <a:t>Misi</a:t>
            </a:r>
            <a:endParaRPr lang="en-US" sz="1200" dirty="0"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75475" y="5081885"/>
            <a:ext cx="815975" cy="27622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latin typeface="Arial" charset="0"/>
              </a:rPr>
              <a:t>Program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62450" y="5086648"/>
            <a:ext cx="815975" cy="27622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latin typeface="Arial" charset="0"/>
              </a:rPr>
              <a:t>Program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84338" y="5086648"/>
            <a:ext cx="815975" cy="27622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latin typeface="Arial" charset="0"/>
              </a:rPr>
              <a:t>Program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35738" y="5485110"/>
            <a:ext cx="295275" cy="64611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3400" y="5499398"/>
            <a:ext cx="295275" cy="6477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51700" y="5499398"/>
            <a:ext cx="295275" cy="6477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04125" y="5491460"/>
            <a:ext cx="295275" cy="64611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69250" y="5496223"/>
            <a:ext cx="295275" cy="64611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44938" y="5499398"/>
            <a:ext cx="295275" cy="6477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92600" y="5515273"/>
            <a:ext cx="295275" cy="64611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660900" y="5515273"/>
            <a:ext cx="295275" cy="64611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11738" y="5507335"/>
            <a:ext cx="295275" cy="64611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6863" y="5512098"/>
            <a:ext cx="295275" cy="64611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65238" y="5499398"/>
            <a:ext cx="295275" cy="6477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12900" y="5515273"/>
            <a:ext cx="295275" cy="64611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82788" y="5515273"/>
            <a:ext cx="295275" cy="64611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33625" y="5507335"/>
            <a:ext cx="295275" cy="64611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98750" y="5512098"/>
            <a:ext cx="295275" cy="64611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R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K</a:t>
            </a:r>
          </a:p>
          <a:p>
            <a:pPr>
              <a:defRPr/>
            </a:pPr>
            <a:r>
              <a:rPr lang="en-US" sz="1200" dirty="0">
                <a:latin typeface="Arial" charset="0"/>
              </a:rPr>
              <a:t>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88125" y="6229648"/>
            <a:ext cx="1643063" cy="30797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err="1">
                <a:latin typeface="Arial" charset="0"/>
              </a:rPr>
              <a:t>RKA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KL</a:t>
            </a:r>
            <a:endParaRPr lang="en-US" sz="1400" dirty="0"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70338" y="6245523"/>
            <a:ext cx="1643062" cy="30638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err="1">
                <a:latin typeface="Arial" charset="0"/>
              </a:rPr>
              <a:t>RKA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KL</a:t>
            </a:r>
            <a:endParaRPr lang="en-US" sz="1400" dirty="0"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76350" y="6245523"/>
            <a:ext cx="1643063" cy="30638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err="1">
                <a:latin typeface="Arial" charset="0"/>
              </a:rPr>
              <a:t>RKA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KL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19"/>
          <p:cNvCxnSpPr>
            <a:stCxn id="17" idx="2"/>
            <a:endCxn id="18" idx="1"/>
          </p:cNvCxnSpPr>
          <p:nvPr/>
        </p:nvCxnSpPr>
        <p:spPr>
          <a:xfrm rot="16200000" flipH="1">
            <a:off x="2817812" y="5092701"/>
            <a:ext cx="542925" cy="1822450"/>
          </a:xfrm>
          <a:prstGeom prst="bentConnector2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82613"/>
          </a:xfrm>
        </p:spPr>
        <p:txBody>
          <a:bodyPr/>
          <a:lstStyle/>
          <a:p>
            <a:r>
              <a:rPr lang="en-US" smtClean="0"/>
              <a:t>Laporan</a:t>
            </a:r>
          </a:p>
        </p:txBody>
      </p:sp>
      <p:cxnSp>
        <p:nvCxnSpPr>
          <p:cNvPr id="5" name="Shape 4"/>
          <p:cNvCxnSpPr>
            <a:stCxn id="8195" idx="2"/>
            <a:endCxn id="6" idx="0"/>
          </p:cNvCxnSpPr>
          <p:nvPr/>
        </p:nvCxnSpPr>
        <p:spPr>
          <a:xfrm rot="5400000">
            <a:off x="3245644" y="-103981"/>
            <a:ext cx="563562" cy="20891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554163" y="1222375"/>
            <a:ext cx="1857375" cy="5715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Penanggungjawab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Program / Unit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Eselon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75325" y="1214438"/>
            <a:ext cx="1857375" cy="5715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Pengelola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/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Satker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Elbow Connector 9"/>
          <p:cNvCxnSpPr>
            <a:stCxn id="8195" idx="2"/>
            <a:endCxn id="8" idx="0"/>
          </p:cNvCxnSpPr>
          <p:nvPr/>
        </p:nvCxnSpPr>
        <p:spPr>
          <a:xfrm rot="16200000" flipH="1">
            <a:off x="5360194" y="-129381"/>
            <a:ext cx="555625" cy="21320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5030788" y="2330450"/>
            <a:ext cx="3357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Memastikan target kinerja yang tercantum  dalam halaman I DIPA tercapai  sesuai jadwal penarikan dana  sebagaimana tercantum pada halaman III DIPA dengan penggunaan anggaran sesuai dengan pagu anggaran sebagaimana tercantum pada halaman II DIPA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6572250" y="1958975"/>
            <a:ext cx="357188" cy="285750"/>
          </a:xfrm>
          <a:prstGeom prst="down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572250" y="3744913"/>
            <a:ext cx="357188" cy="285750"/>
          </a:xfrm>
          <a:prstGeom prst="down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5011738" y="4173538"/>
            <a:ext cx="35004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Terekam otomatis by Sistem Aplikasi Monev Kinerja Penganggaran, namun Satker harus merekam capaian Keluaran (Output) pada Aplikasi Monev Kinerja Penganggaran</a:t>
            </a:r>
          </a:p>
        </p:txBody>
      </p:sp>
      <p:cxnSp>
        <p:nvCxnSpPr>
          <p:cNvPr id="16" name="Shape 15"/>
          <p:cNvCxnSpPr>
            <a:stCxn id="8203" idx="2"/>
            <a:endCxn id="6" idx="3"/>
          </p:cNvCxnSpPr>
          <p:nvPr/>
        </p:nvCxnSpPr>
        <p:spPr>
          <a:xfrm rot="5400000" flipH="1">
            <a:off x="3338512" y="1581151"/>
            <a:ext cx="3497263" cy="3351212"/>
          </a:xfrm>
          <a:prstGeom prst="bentConnector4">
            <a:avLst>
              <a:gd name="adj1" fmla="val -6537"/>
              <a:gd name="adj2" fmla="val 76119"/>
            </a:avLst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0063" y="2316163"/>
            <a:ext cx="3357562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 err="1">
                <a:latin typeface="Arial" charset="0"/>
              </a:rPr>
              <a:t>Menjelaskan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tentang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tujuan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sasaran</a:t>
            </a:r>
            <a:r>
              <a:rPr lang="en-US" sz="1200" dirty="0">
                <a:latin typeface="Arial" charset="0"/>
              </a:rPr>
              <a:t> program </a:t>
            </a:r>
            <a:r>
              <a:rPr lang="en-US" sz="1200" dirty="0" err="1">
                <a:latin typeface="Arial" charset="0"/>
              </a:rPr>
              <a:t>termasuk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penjelasan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mengenai</a:t>
            </a:r>
            <a:r>
              <a:rPr lang="en-US" sz="1200" dirty="0">
                <a:latin typeface="Arial" charset="0"/>
              </a:rPr>
              <a:t> model </a:t>
            </a:r>
            <a:r>
              <a:rPr lang="en-US" sz="1200" dirty="0" err="1">
                <a:latin typeface="Arial" charset="0"/>
              </a:rPr>
              <a:t>lgika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informasi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kinerja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berisi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uraian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mengenai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hubungan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antara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permasalahan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hasil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keluaran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kegiatan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dan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masukan</a:t>
            </a:r>
            <a:endParaRPr lang="en-US" sz="1200" dirty="0"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 err="1">
                <a:latin typeface="Arial" charset="0"/>
              </a:rPr>
              <a:t>Analisis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atas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pelaksanaan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perencanaan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tingkat</a:t>
            </a:r>
            <a:r>
              <a:rPr lang="en-US" sz="1200" dirty="0">
                <a:latin typeface="Arial" charset="0"/>
              </a:rPr>
              <a:t> program yang </a:t>
            </a:r>
            <a:r>
              <a:rPr lang="en-US" sz="1200" dirty="0" err="1">
                <a:latin typeface="Arial" charset="0"/>
              </a:rPr>
              <a:t>terdiri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atas</a:t>
            </a:r>
            <a:r>
              <a:rPr lang="en-US" sz="1200" dirty="0">
                <a:latin typeface="Arial" charset="0"/>
              </a:rPr>
              <a:t> :</a:t>
            </a:r>
          </a:p>
          <a:p>
            <a:pPr marL="441325" lvl="1" indent="-228600">
              <a:buFont typeface="Wingdings" pitchFamily="2" charset="2"/>
              <a:buChar char="ü"/>
              <a:defRPr/>
            </a:pPr>
            <a:r>
              <a:rPr lang="en-US" sz="1200" dirty="0" err="1">
                <a:latin typeface="Arial" charset="0"/>
              </a:rPr>
              <a:t>Penjelasan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atas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hasil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pengukuran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penilaian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setiap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aspek</a:t>
            </a:r>
            <a:endParaRPr lang="en-US" sz="1200" dirty="0">
              <a:latin typeface="Arial" charset="0"/>
            </a:endParaRPr>
          </a:p>
          <a:p>
            <a:pPr marL="441325" lvl="1" indent="-228600">
              <a:buFont typeface="Wingdings" pitchFamily="2" charset="2"/>
              <a:buChar char="ü"/>
              <a:defRPr/>
            </a:pPr>
            <a:r>
              <a:rPr lang="en-US" sz="1200" dirty="0" err="1">
                <a:latin typeface="Arial" charset="0"/>
              </a:rPr>
              <a:t>Perbandingan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penjelasan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antara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hasil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pengukuran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penilaian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periode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saat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ini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dengan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periode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sebelumnya</a:t>
            </a:r>
            <a:endParaRPr lang="en-US" sz="1200" dirty="0">
              <a:latin typeface="Arial" charset="0"/>
            </a:endParaRPr>
          </a:p>
          <a:p>
            <a:pPr marL="228600" lvl="1" indent="-228600">
              <a:buFont typeface="+mj-lt"/>
              <a:buAutoNum type="arabicPeriod" startAt="3"/>
              <a:defRPr/>
            </a:pPr>
            <a:r>
              <a:rPr lang="en-US" sz="1200" dirty="0" err="1">
                <a:latin typeface="Arial" charset="0"/>
              </a:rPr>
              <a:t>Memberikan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informasi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mengenai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kendala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keterbatasan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dalam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proses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evaluasi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kinerja</a:t>
            </a:r>
            <a:endParaRPr lang="en-US" sz="1200" dirty="0">
              <a:latin typeface="Arial" charset="0"/>
            </a:endParaRPr>
          </a:p>
          <a:p>
            <a:pPr marL="228600" lvl="1" indent="-228600">
              <a:buFont typeface="+mj-lt"/>
              <a:buAutoNum type="arabicPeriod" startAt="3"/>
              <a:defRPr/>
            </a:pPr>
            <a:r>
              <a:rPr lang="en-US" sz="1200" dirty="0" err="1">
                <a:latin typeface="Arial" charset="0"/>
              </a:rPr>
              <a:t>Kesimpulan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rekomendasi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perbaikan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lebih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lanjut</a:t>
            </a:r>
            <a:r>
              <a:rPr lang="en-US" sz="1200" dirty="0">
                <a:latin typeface="Arial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00500" y="6061075"/>
            <a:ext cx="857250" cy="4286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April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918200" y="5699125"/>
            <a:ext cx="1225550" cy="42862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Kemenkeu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15025" y="6215063"/>
            <a:ext cx="1228725" cy="42862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Kemenrenas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Elbow Connector 23"/>
          <p:cNvCxnSpPr>
            <a:stCxn id="18" idx="3"/>
            <a:endCxn id="21" idx="1"/>
          </p:cNvCxnSpPr>
          <p:nvPr/>
        </p:nvCxnSpPr>
        <p:spPr>
          <a:xfrm flipV="1">
            <a:off x="4857750" y="5913438"/>
            <a:ext cx="1060450" cy="3619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8" idx="3"/>
            <a:endCxn id="22" idx="1"/>
          </p:cNvCxnSpPr>
          <p:nvPr/>
        </p:nvCxnSpPr>
        <p:spPr>
          <a:xfrm>
            <a:off x="4857750" y="6275388"/>
            <a:ext cx="1057275" cy="1539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2306638" y="1958975"/>
            <a:ext cx="357187" cy="285750"/>
          </a:xfrm>
          <a:prstGeom prst="down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Flowchart: Document 27"/>
          <p:cNvSpPr/>
          <p:nvPr/>
        </p:nvSpPr>
        <p:spPr>
          <a:xfrm>
            <a:off x="1928813" y="6072188"/>
            <a:ext cx="714375" cy="571500"/>
          </a:xfrm>
          <a:prstGeom prst="flowChartDocumen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Tertulis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3286116" y="2886066"/>
            <a:ext cx="1785950" cy="928694"/>
          </a:xfrm>
          <a:prstGeom prst="flowChartInputOutput">
            <a:avLst/>
          </a:prstGeom>
          <a:solidFill>
            <a:schemeClr val="bg1"/>
          </a:solidFill>
          <a:ln w="63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Es. I /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Penanggungjawab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Program</a:t>
            </a:r>
          </a:p>
        </p:txBody>
      </p:sp>
      <p:sp>
        <p:nvSpPr>
          <p:cNvPr id="5" name="Flowchart: Data 4"/>
          <p:cNvSpPr/>
          <p:nvPr/>
        </p:nvSpPr>
        <p:spPr>
          <a:xfrm>
            <a:off x="642910" y="1385868"/>
            <a:ext cx="1785950" cy="928694"/>
          </a:xfrm>
          <a:prstGeom prst="flowChartInputOutput">
            <a:avLst/>
          </a:prstGeom>
          <a:solidFill>
            <a:schemeClr val="bg1"/>
          </a:solidFill>
          <a:ln w="63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 /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Menteri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Lembaga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Data 5"/>
          <p:cNvSpPr/>
          <p:nvPr/>
        </p:nvSpPr>
        <p:spPr>
          <a:xfrm>
            <a:off x="5857884" y="5172082"/>
            <a:ext cx="1785950" cy="928694"/>
          </a:xfrm>
          <a:prstGeom prst="flowChartInputOutput">
            <a:avLst/>
          </a:prstGeom>
          <a:solidFill>
            <a:schemeClr val="bg1"/>
          </a:solidFill>
          <a:ln w="63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Satker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Penanggungjawab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Output</a:t>
            </a:r>
          </a:p>
        </p:txBody>
      </p:sp>
      <p:sp>
        <p:nvSpPr>
          <p:cNvPr id="7" name="Flowchart: Data 6"/>
          <p:cNvSpPr/>
          <p:nvPr/>
        </p:nvSpPr>
        <p:spPr>
          <a:xfrm>
            <a:off x="1714500" y="5243513"/>
            <a:ext cx="1785938" cy="928687"/>
          </a:xfrm>
          <a:prstGeom prst="flowChartInputOutput">
            <a:avLst/>
          </a:prstGeom>
          <a:solidFill>
            <a:schemeClr val="bg1"/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Kemenkeu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Penanggungjawab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Keuangan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Elbow Connector 8"/>
          <p:cNvCxnSpPr>
            <a:endCxn id="4" idx="5"/>
          </p:cNvCxnSpPr>
          <p:nvPr/>
        </p:nvCxnSpPr>
        <p:spPr>
          <a:xfrm rot="10800000">
            <a:off x="4894263" y="3349625"/>
            <a:ext cx="1143000" cy="228758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7" idx="2"/>
          </p:cNvCxnSpPr>
          <p:nvPr/>
        </p:nvCxnSpPr>
        <p:spPr>
          <a:xfrm rot="10800000" flipH="1">
            <a:off x="1892300" y="3349625"/>
            <a:ext cx="1571625" cy="2359025"/>
          </a:xfrm>
          <a:prstGeom prst="bentConnector3">
            <a:avLst>
              <a:gd name="adj1" fmla="val -25909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endCxn id="5" idx="5"/>
          </p:cNvCxnSpPr>
          <p:nvPr/>
        </p:nvCxnSpPr>
        <p:spPr>
          <a:xfrm rot="16200000" flipV="1">
            <a:off x="2695575" y="1403351"/>
            <a:ext cx="1036637" cy="1928812"/>
          </a:xfrm>
          <a:prstGeom prst="bentConnector2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TextBox 14"/>
          <p:cNvSpPr txBox="1">
            <a:spLocks noChangeArrowheads="1"/>
          </p:cNvSpPr>
          <p:nvPr/>
        </p:nvSpPr>
        <p:spPr bwMode="auto">
          <a:xfrm>
            <a:off x="5500688" y="3814763"/>
            <a:ext cx="242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Arial" charset="0"/>
              </a:rPr>
              <a:t>Laporan atas progress capaian Outputdan permasalahan di lapangan</a:t>
            </a:r>
          </a:p>
        </p:txBody>
      </p:sp>
      <p:sp>
        <p:nvSpPr>
          <p:cNvPr id="17424" name="TextBox 15"/>
          <p:cNvSpPr txBox="1">
            <a:spLocks noChangeArrowheads="1"/>
          </p:cNvSpPr>
          <p:nvPr/>
        </p:nvSpPr>
        <p:spPr bwMode="auto">
          <a:xfrm>
            <a:off x="4214813" y="1885950"/>
            <a:ext cx="4214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Arial" charset="0"/>
              </a:rPr>
              <a:t>Laporan hasil evaluasi terhadap progress capaian indikator outcome dan permasalahan  serta penyempurnaan inisiatif strategis</a:t>
            </a:r>
          </a:p>
        </p:txBody>
      </p:sp>
      <p:sp>
        <p:nvSpPr>
          <p:cNvPr id="17425" name="Title 1"/>
          <p:cNvSpPr>
            <a:spLocks noGrp="1"/>
          </p:cNvSpPr>
          <p:nvPr>
            <p:ph type="title"/>
          </p:nvPr>
        </p:nvSpPr>
        <p:spPr>
          <a:xfrm>
            <a:off x="457200" y="-34925"/>
            <a:ext cx="8229600" cy="838200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Bagaimana Mekanisme Pengendalian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88738-08B0-41DC-A7F6-3607056BF8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-34925"/>
            <a:ext cx="8229600" cy="838200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Obyek Pengukuran dan Evaluasi Kinerja Penganggaran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81400" y="1219200"/>
            <a:ext cx="1981200" cy="762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KINERJA PENGANGGARAN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3200400"/>
            <a:ext cx="2133600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KINERJA PENGELOLAAN PROGRAM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3200400"/>
            <a:ext cx="2133600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KINERJA PENGELOLAAN KEUANGAN</a:t>
            </a:r>
          </a:p>
        </p:txBody>
      </p:sp>
      <p:cxnSp>
        <p:nvCxnSpPr>
          <p:cNvPr id="10" name="Elbow Connector 9"/>
          <p:cNvCxnSpPr>
            <a:stCxn id="0" idx="0"/>
            <a:endCxn id="0" idx="2"/>
          </p:cNvCxnSpPr>
          <p:nvPr/>
        </p:nvCxnSpPr>
        <p:spPr>
          <a:xfrm rot="16200000" flipV="1">
            <a:off x="5334000" y="1219200"/>
            <a:ext cx="1219200" cy="2743200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0" idx="0"/>
            <a:endCxn id="0" idx="2"/>
          </p:cNvCxnSpPr>
          <p:nvPr/>
        </p:nvCxnSpPr>
        <p:spPr>
          <a:xfrm rot="5400000" flipH="1" flipV="1">
            <a:off x="2667000" y="1295400"/>
            <a:ext cx="1219200" cy="2590800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-Right Arrow 12"/>
          <p:cNvSpPr/>
          <p:nvPr/>
        </p:nvSpPr>
        <p:spPr>
          <a:xfrm>
            <a:off x="3380096" y="3276600"/>
            <a:ext cx="2362200" cy="68580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SALING TERKAIT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4191000" y="2057400"/>
            <a:ext cx="838200" cy="5410200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451" name="Group 25"/>
          <p:cNvGrpSpPr>
            <a:grpSpLocks/>
          </p:cNvGrpSpPr>
          <p:nvPr/>
        </p:nvGrpSpPr>
        <p:grpSpPr bwMode="auto">
          <a:xfrm>
            <a:off x="3567113" y="5292725"/>
            <a:ext cx="2133600" cy="609600"/>
            <a:chOff x="3554104" y="5426120"/>
            <a:chExt cx="2133600" cy="609600"/>
          </a:xfrm>
        </p:grpSpPr>
        <p:sp>
          <p:nvSpPr>
            <p:cNvPr id="23" name="Frame 22"/>
            <p:cNvSpPr/>
            <p:nvPr/>
          </p:nvSpPr>
          <p:spPr>
            <a:xfrm>
              <a:off x="3554104" y="5426120"/>
              <a:ext cx="2133600" cy="609600"/>
            </a:xfrm>
            <a:prstGeom prst="fram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54" name="TextBox 24"/>
            <p:cNvSpPr txBox="1">
              <a:spLocks noChangeArrowheads="1"/>
            </p:cNvSpPr>
            <p:nvPr/>
          </p:nvSpPr>
          <p:spPr bwMode="auto">
            <a:xfrm>
              <a:off x="3608696" y="5562600"/>
              <a:ext cx="20201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Aplikasi Monev KP</a:t>
              </a:r>
            </a:p>
          </p:txBody>
        </p:sp>
      </p:grpSp>
      <p:sp>
        <p:nvSpPr>
          <p:cNvPr id="18452" name="TextBox 26"/>
          <p:cNvSpPr txBox="1">
            <a:spLocks noChangeArrowheads="1"/>
          </p:cNvSpPr>
          <p:nvPr/>
        </p:nvSpPr>
        <p:spPr bwMode="auto">
          <a:xfrm>
            <a:off x="3513138" y="5907088"/>
            <a:ext cx="2243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Alamat website AMKP :</a:t>
            </a:r>
          </a:p>
          <a:p>
            <a:r>
              <a:rPr lang="en-US" sz="1200"/>
              <a:t>Monev.anggaran.depkeu.go.id</a:t>
            </a:r>
          </a:p>
          <a:p>
            <a:r>
              <a:rPr lang="en-US" sz="1200"/>
              <a:t>Atau   202.137.230.98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73322" y="4110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Prove ‘</a:t>
            </a:r>
            <a:r>
              <a:rPr lang="en-US" sz="1200" dirty="0" err="1" smtClean="0"/>
              <a:t>pembuktian</a:t>
            </a:r>
            <a:r>
              <a:rPr lang="en-US" sz="1200" dirty="0" smtClean="0"/>
              <a:t>’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4114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Improve ‘</a:t>
            </a:r>
            <a:r>
              <a:rPr lang="en-US" sz="1200" dirty="0" err="1" smtClean="0"/>
              <a:t>peningkatan</a:t>
            </a:r>
            <a:r>
              <a:rPr lang="en-US" sz="1200" dirty="0" smtClean="0"/>
              <a:t>’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smtClean="0"/>
              <a:t>SEKIAN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44820-891D-4543-BBDC-6571B5308C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05A8E-D9E6-45D6-B52B-B009FB57CC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85800" y="1630346"/>
            <a:ext cx="7858180" cy="4389454"/>
            <a:chOff x="928662" y="1397000"/>
            <a:chExt cx="7858180" cy="4389454"/>
          </a:xfrm>
        </p:grpSpPr>
        <p:graphicFrame>
          <p:nvGraphicFramePr>
            <p:cNvPr id="4" name="Diagram 3"/>
            <p:cNvGraphicFramePr/>
            <p:nvPr/>
          </p:nvGraphicFramePr>
          <p:xfrm>
            <a:off x="15240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928662" y="5286388"/>
              <a:ext cx="1071570" cy="50006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Program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643834" y="1928802"/>
              <a:ext cx="1143008" cy="71438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National Goal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81000" y="28552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KEMENTERIAN </a:t>
            </a:r>
            <a:r>
              <a:rPr lang="id-ID" sz="2000" b="1" dirty="0" smtClean="0">
                <a:solidFill>
                  <a:schemeClr val="bg1"/>
                </a:solidFill>
                <a:latin typeface="Cambria" pitchFamily="18" charset="0"/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REPUBLIK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INDONESIA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Direktorat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Jenderal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Anggaran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05A8E-D9E6-45D6-B52B-B009FB57CC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81000" y="28552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KEMENTERIAN </a:t>
            </a:r>
            <a:r>
              <a:rPr lang="id-ID" sz="2000" b="1" dirty="0" smtClean="0">
                <a:solidFill>
                  <a:schemeClr val="bg1"/>
                </a:solidFill>
                <a:latin typeface="Cambria" pitchFamily="18" charset="0"/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REPUBLIK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INDONESIA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Direktorat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Jenderal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Anggaran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198960" y="3608696"/>
            <a:ext cx="762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96183">
            <a:off x="1475096" y="3350528"/>
            <a:ext cx="6248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2618096"/>
            <a:ext cx="1295400" cy="12055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FF00"/>
                </a:solidFill>
              </a:rPr>
              <a:t>Kebutuhan</a:t>
            </a:r>
            <a:r>
              <a:rPr lang="en-US" sz="1200" dirty="0" smtClean="0">
                <a:solidFill>
                  <a:srgbClr val="FFFF00"/>
                </a:solidFill>
              </a:rPr>
              <a:t> </a:t>
            </a:r>
            <a:r>
              <a:rPr lang="en-US" sz="1200" dirty="0" err="1" smtClean="0">
                <a:solidFill>
                  <a:srgbClr val="FFFF00"/>
                </a:solidFill>
              </a:rPr>
              <a:t>masyarakat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317008" y="1676400"/>
            <a:ext cx="1295400" cy="12055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FF00"/>
                </a:solidFill>
              </a:rPr>
              <a:t>Obligasi</a:t>
            </a:r>
            <a:r>
              <a:rPr lang="en-US" sz="1200" dirty="0" smtClean="0">
                <a:solidFill>
                  <a:srgbClr val="FFFF00"/>
                </a:solidFill>
              </a:rPr>
              <a:t> </a:t>
            </a:r>
            <a:r>
              <a:rPr lang="en-US" sz="1200" dirty="0" err="1" smtClean="0">
                <a:solidFill>
                  <a:srgbClr val="FFFF00"/>
                </a:solidFill>
              </a:rPr>
              <a:t>Pemerintah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799232" y="1143000"/>
            <a:ext cx="381000" cy="4572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432" y="4599296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/>
              <a:t>Permasalahan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/>
              <a:t> </a:t>
            </a:r>
            <a:r>
              <a:rPr lang="en-US" sz="1600" dirty="0" err="1" smtClean="0"/>
              <a:t>pengelolaan</a:t>
            </a:r>
            <a:r>
              <a:rPr lang="en-US" sz="1600" dirty="0" smtClean="0"/>
              <a:t> </a:t>
            </a:r>
            <a:r>
              <a:rPr lang="en-US" sz="1600" dirty="0" err="1" smtClean="0"/>
              <a:t>dana</a:t>
            </a:r>
            <a:r>
              <a:rPr lang="en-US" sz="1600" dirty="0" smtClean="0"/>
              <a:t> </a:t>
            </a:r>
            <a:r>
              <a:rPr lang="en-US" sz="1600" dirty="0" err="1" smtClean="0"/>
              <a:t>APBN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yang </a:t>
            </a:r>
            <a:r>
              <a:rPr lang="en-US" sz="1600" dirty="0" err="1" smtClean="0"/>
              <a:t>cenderung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mengoptimalkan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dana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terbatas</a:t>
            </a:r>
            <a:r>
              <a:rPr lang="en-US" sz="1600" dirty="0" smtClean="0"/>
              <a:t>. 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mengakibatkan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meningkatnya</a:t>
            </a:r>
            <a:r>
              <a:rPr lang="en-US" sz="1600" dirty="0" smtClean="0"/>
              <a:t> </a:t>
            </a:r>
            <a:r>
              <a:rPr lang="en-US" sz="1600" b="1" u="sng" dirty="0" err="1" smtClean="0"/>
              <a:t>tekanan</a:t>
            </a:r>
            <a:r>
              <a:rPr lang="en-US" sz="1600" b="1" u="sng" dirty="0" smtClean="0"/>
              <a:t> </a:t>
            </a:r>
            <a:r>
              <a:rPr lang="en-US" sz="1600" b="1" u="sng" dirty="0" err="1" smtClean="0"/>
              <a:t>fiskal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tuntutan</a:t>
            </a:r>
            <a:r>
              <a:rPr lang="en-US" sz="1600" dirty="0" smtClean="0"/>
              <a:t> </a:t>
            </a:r>
            <a:r>
              <a:rPr lang="en-US" sz="1600" b="1" u="sng" dirty="0" err="1" smtClean="0"/>
              <a:t>transparansi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dana</a:t>
            </a:r>
            <a:r>
              <a:rPr lang="en-US" sz="1600" dirty="0" smtClean="0"/>
              <a:t> </a:t>
            </a:r>
            <a:r>
              <a:rPr lang="en-US" sz="1600" dirty="0" err="1" smtClean="0"/>
              <a:t>APBN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838200" y="5597856"/>
            <a:ext cx="39624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UU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No.14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tahun</a:t>
            </a:r>
            <a:r>
              <a:rPr lang="en-US" sz="1200" dirty="0" smtClean="0">
                <a:solidFill>
                  <a:schemeClr val="tx1"/>
                </a:solidFill>
              </a:rPr>
              <a:t> 2008 </a:t>
            </a:r>
            <a:r>
              <a:rPr lang="en-US" sz="1200" dirty="0" err="1" smtClean="0">
                <a:solidFill>
                  <a:schemeClr val="tx1"/>
                </a:solidFill>
              </a:rPr>
              <a:t>tentang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Keterbukaan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Informasi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Publik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05A8E-D9E6-45D6-B52B-B009FB57CC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5923" t="8789" r="15994" b="11131"/>
          <a:stretch>
            <a:fillRect/>
          </a:stretch>
        </p:blipFill>
        <p:spPr bwMode="auto">
          <a:xfrm>
            <a:off x="127000" y="990599"/>
            <a:ext cx="885825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81000" y="28552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KEMENTERIAN </a:t>
            </a:r>
            <a:r>
              <a:rPr lang="id-ID" sz="2000" b="1" dirty="0" smtClean="0">
                <a:solidFill>
                  <a:schemeClr val="bg1"/>
                </a:solidFill>
                <a:latin typeface="Cambria" pitchFamily="18" charset="0"/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REPUBLIK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INDONESIA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Direktorat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Jenderal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Anggaran</a:t>
            </a:r>
            <a:endParaRPr lang="id-ID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107950" y="15875"/>
            <a:ext cx="8929688" cy="746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Struktur Rencana Pembangunan Nasional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UU No.25 Tahun 2004 tentang Sistem Perencanaan Nasional</a:t>
            </a:r>
            <a:endParaRPr lang="en-US" sz="24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56430" y="1245856"/>
            <a:ext cx="171451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RPJP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Nasional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8" y="2714620"/>
            <a:ext cx="107157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RPJM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Nasional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14480" y="2714620"/>
            <a:ext cx="107157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RPJM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Nasional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71802" y="2714620"/>
            <a:ext cx="107157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RPJM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Nasional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00562" y="2714620"/>
            <a:ext cx="1071570" cy="6429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RPJM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Nasional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Elbow Connector 10"/>
          <p:cNvCxnSpPr>
            <a:stCxn id="0" idx="2"/>
            <a:endCxn id="0" idx="0"/>
          </p:cNvCxnSpPr>
          <p:nvPr/>
        </p:nvCxnSpPr>
        <p:spPr>
          <a:xfrm rot="5400000">
            <a:off x="1561306" y="1362869"/>
            <a:ext cx="682625" cy="2020888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0" idx="2"/>
            <a:endCxn id="0" idx="0"/>
          </p:cNvCxnSpPr>
          <p:nvPr/>
        </p:nvCxnSpPr>
        <p:spPr>
          <a:xfrm rot="5400000">
            <a:off x="2239963" y="2041525"/>
            <a:ext cx="682625" cy="663575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0" idx="2"/>
            <a:endCxn id="0" idx="0"/>
          </p:cNvCxnSpPr>
          <p:nvPr/>
        </p:nvCxnSpPr>
        <p:spPr>
          <a:xfrm rot="16200000" flipH="1">
            <a:off x="2918619" y="2026444"/>
            <a:ext cx="682625" cy="693737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0" idx="2"/>
            <a:endCxn id="0" idx="0"/>
          </p:cNvCxnSpPr>
          <p:nvPr/>
        </p:nvCxnSpPr>
        <p:spPr>
          <a:xfrm rot="16200000" flipH="1">
            <a:off x="3633788" y="1311275"/>
            <a:ext cx="682625" cy="2124075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9438" y="1316038"/>
            <a:ext cx="200025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20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ditetapkan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UU</a:t>
            </a:r>
            <a:endParaRPr lang="en-US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1"/>
          <p:cNvCxnSpPr>
            <a:stCxn id="0" idx="3"/>
            <a:endCxn id="20" idx="1"/>
          </p:cNvCxnSpPr>
          <p:nvPr/>
        </p:nvCxnSpPr>
        <p:spPr>
          <a:xfrm flipV="1">
            <a:off x="3770313" y="1638300"/>
            <a:ext cx="3159125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429500" y="2751138"/>
            <a:ext cx="1652588" cy="555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ditetapkan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Perpres</a:t>
            </a:r>
            <a:endParaRPr lang="en-US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>
            <a:stCxn id="0" idx="3"/>
            <a:endCxn id="23" idx="1"/>
          </p:cNvCxnSpPr>
          <p:nvPr/>
        </p:nvCxnSpPr>
        <p:spPr>
          <a:xfrm flipV="1">
            <a:off x="5572125" y="3028950"/>
            <a:ext cx="1857375" cy="63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183934" y="3816670"/>
            <a:ext cx="959174" cy="5715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RPJM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K/L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314564" y="3801430"/>
            <a:ext cx="959174" cy="5715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RPJM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K/L</a:t>
            </a:r>
          </a:p>
        </p:txBody>
      </p:sp>
      <p:cxnSp>
        <p:nvCxnSpPr>
          <p:cNvPr id="45" name="Elbow Connector 44"/>
          <p:cNvCxnSpPr>
            <a:stCxn id="0" idx="2"/>
            <a:endCxn id="0" idx="0"/>
          </p:cNvCxnSpPr>
          <p:nvPr/>
        </p:nvCxnSpPr>
        <p:spPr>
          <a:xfrm rot="16200000" flipH="1">
            <a:off x="2299494" y="3307557"/>
            <a:ext cx="444500" cy="54451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0" idx="2"/>
            <a:endCxn id="0" idx="0"/>
          </p:cNvCxnSpPr>
          <p:nvPr/>
        </p:nvCxnSpPr>
        <p:spPr>
          <a:xfrm rot="5400000">
            <a:off x="1727200" y="3294063"/>
            <a:ext cx="458787" cy="58578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29500" y="3735388"/>
            <a:ext cx="1652588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ditetapkan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Permen</a:t>
            </a:r>
            <a:endParaRPr lang="en-US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02138" y="3841750"/>
            <a:ext cx="1785937" cy="490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Renstra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KL</a:t>
            </a:r>
            <a:endParaRPr lang="en-US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Connector 50"/>
          <p:cNvCxnSpPr>
            <a:stCxn id="0" idx="3"/>
            <a:endCxn id="49" idx="1"/>
          </p:cNvCxnSpPr>
          <p:nvPr/>
        </p:nvCxnSpPr>
        <p:spPr>
          <a:xfrm>
            <a:off x="3273425" y="4087813"/>
            <a:ext cx="1128713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3"/>
            <a:endCxn id="48" idx="1"/>
          </p:cNvCxnSpPr>
          <p:nvPr/>
        </p:nvCxnSpPr>
        <p:spPr>
          <a:xfrm>
            <a:off x="6188075" y="4087813"/>
            <a:ext cx="1241425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1750676" y="4857760"/>
            <a:ext cx="959174" cy="571504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Program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893684" y="4857760"/>
            <a:ext cx="959174" cy="571504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Program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612430" y="4857760"/>
            <a:ext cx="959174" cy="571504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Program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071934" y="4857760"/>
            <a:ext cx="959174" cy="571504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Program</a:t>
            </a:r>
          </a:p>
        </p:txBody>
      </p:sp>
      <p:cxnSp>
        <p:nvCxnSpPr>
          <p:cNvPr id="66" name="Elbow Connector 65"/>
          <p:cNvCxnSpPr>
            <a:stCxn id="0" idx="2"/>
            <a:endCxn id="0" idx="0"/>
          </p:cNvCxnSpPr>
          <p:nvPr/>
        </p:nvCxnSpPr>
        <p:spPr>
          <a:xfrm rot="16200000" flipH="1">
            <a:off x="2841625" y="4325938"/>
            <a:ext cx="484187" cy="579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0" idx="2"/>
            <a:endCxn id="0" idx="0"/>
          </p:cNvCxnSpPr>
          <p:nvPr/>
        </p:nvCxnSpPr>
        <p:spPr>
          <a:xfrm rot="16200000" flipH="1">
            <a:off x="3430588" y="3736975"/>
            <a:ext cx="484187" cy="175736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0" idx="2"/>
            <a:endCxn id="0" idx="0"/>
          </p:cNvCxnSpPr>
          <p:nvPr/>
        </p:nvCxnSpPr>
        <p:spPr>
          <a:xfrm rot="5400000">
            <a:off x="2270125" y="4333876"/>
            <a:ext cx="484187" cy="56356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>
            <a:stCxn id="0" idx="2"/>
            <a:endCxn id="0" idx="0"/>
          </p:cNvCxnSpPr>
          <p:nvPr/>
        </p:nvCxnSpPr>
        <p:spPr>
          <a:xfrm rot="5400000">
            <a:off x="1701006" y="3764757"/>
            <a:ext cx="484187" cy="17018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2000232" y="5857892"/>
            <a:ext cx="714380" cy="57150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RKP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3030844" y="5857892"/>
            <a:ext cx="714380" cy="57150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RKP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000100" y="5857892"/>
            <a:ext cx="714380" cy="57150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RKP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071934" y="5857892"/>
            <a:ext cx="714380" cy="57150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RKP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072066" y="5857892"/>
            <a:ext cx="714380" cy="57150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RKP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Elbow Connector 79"/>
          <p:cNvCxnSpPr>
            <a:stCxn id="0" idx="2"/>
            <a:endCxn id="0" idx="0"/>
          </p:cNvCxnSpPr>
          <p:nvPr/>
        </p:nvCxnSpPr>
        <p:spPr>
          <a:xfrm rot="5400000">
            <a:off x="2651125" y="5135563"/>
            <a:ext cx="428625" cy="1016000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0" idx="2"/>
            <a:endCxn id="0" idx="0"/>
          </p:cNvCxnSpPr>
          <p:nvPr/>
        </p:nvCxnSpPr>
        <p:spPr>
          <a:xfrm rot="5400000">
            <a:off x="2151063" y="4635500"/>
            <a:ext cx="428625" cy="2016125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hape 83"/>
          <p:cNvCxnSpPr>
            <a:stCxn id="0" idx="2"/>
            <a:endCxn id="0" idx="0"/>
          </p:cNvCxnSpPr>
          <p:nvPr/>
        </p:nvCxnSpPr>
        <p:spPr>
          <a:xfrm rot="16200000" flipH="1">
            <a:off x="3686969" y="5115719"/>
            <a:ext cx="428625" cy="1055687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hape 86"/>
          <p:cNvCxnSpPr>
            <a:stCxn id="0" idx="2"/>
            <a:endCxn id="0" idx="0"/>
          </p:cNvCxnSpPr>
          <p:nvPr/>
        </p:nvCxnSpPr>
        <p:spPr>
          <a:xfrm rot="16200000" flipH="1">
            <a:off x="4187031" y="4615657"/>
            <a:ext cx="428625" cy="205581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0" idx="2"/>
            <a:endCxn id="0" idx="0"/>
          </p:cNvCxnSpPr>
          <p:nvPr/>
        </p:nvCxnSpPr>
        <p:spPr>
          <a:xfrm rot="16200000" flipH="1">
            <a:off x="3166269" y="5636419"/>
            <a:ext cx="428625" cy="14287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7235825" y="5826125"/>
            <a:ext cx="1785938" cy="633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Ditetapkan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tiap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Perpres</a:t>
            </a:r>
            <a:endParaRPr lang="en-US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Arrow Connector 92"/>
          <p:cNvCxnSpPr>
            <a:stCxn id="0" idx="3"/>
            <a:endCxn id="91" idx="1"/>
          </p:cNvCxnSpPr>
          <p:nvPr/>
        </p:nvCxnSpPr>
        <p:spPr>
          <a:xfrm flipV="1">
            <a:off x="5786438" y="6143625"/>
            <a:ext cx="144938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ight Brace 96"/>
          <p:cNvSpPr/>
          <p:nvPr/>
        </p:nvSpPr>
        <p:spPr>
          <a:xfrm>
            <a:off x="5786438" y="5072063"/>
            <a:ext cx="571500" cy="1071562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316663" y="5357813"/>
            <a:ext cx="1970087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Monev</a:t>
            </a:r>
            <a:r>
              <a:rPr lang="en-US" sz="1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KP</a:t>
            </a:r>
            <a:r>
              <a:rPr lang="en-US" sz="1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PMK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249/</a:t>
            </a:r>
            <a:r>
              <a:rPr lang="en-US" sz="120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PMK.02</a:t>
            </a:r>
            <a:r>
              <a:rPr lang="en-US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/2011)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6200" y="1741488"/>
            <a:ext cx="1195388" cy="3200400"/>
            <a:chOff x="709511" y="1676400"/>
            <a:chExt cx="2185345" cy="4021485"/>
          </a:xfrm>
        </p:grpSpPr>
        <p:pic>
          <p:nvPicPr>
            <p:cNvPr id="1333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2738" y="2002185"/>
              <a:ext cx="1419225" cy="369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7" name="Straight Arrow Connector 26"/>
            <p:cNvCxnSpPr/>
            <p:nvPr/>
          </p:nvCxnSpPr>
          <p:spPr>
            <a:xfrm flipH="1">
              <a:off x="2590126" y="1981601"/>
              <a:ext cx="0" cy="364048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1141937" y="1981601"/>
              <a:ext cx="0" cy="365644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1141937" y="5622083"/>
              <a:ext cx="1448189" cy="19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36" name="TextBox 31"/>
            <p:cNvSpPr txBox="1">
              <a:spLocks noChangeArrowheads="1"/>
            </p:cNvSpPr>
            <p:nvPr/>
          </p:nvSpPr>
          <p:spPr bwMode="auto">
            <a:xfrm>
              <a:off x="1937410" y="1676400"/>
              <a:ext cx="94288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>
                  <a:solidFill>
                    <a:schemeClr val="tx2"/>
                  </a:solidFill>
                  <a:latin typeface="Calibri" pitchFamily="34" charset="0"/>
                </a:rPr>
                <a:t>Perencanaan</a:t>
              </a:r>
            </a:p>
          </p:txBody>
        </p:sp>
        <p:sp>
          <p:nvSpPr>
            <p:cNvPr id="13337" name="TextBox 32"/>
            <p:cNvSpPr txBox="1">
              <a:spLocks noChangeArrowheads="1"/>
            </p:cNvSpPr>
            <p:nvPr/>
          </p:nvSpPr>
          <p:spPr bwMode="auto">
            <a:xfrm>
              <a:off x="709511" y="1676400"/>
              <a:ext cx="66075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 err="1">
                  <a:solidFill>
                    <a:schemeClr val="tx2"/>
                  </a:solidFill>
                  <a:latin typeface="Calibri" pitchFamily="34" charset="0"/>
                </a:rPr>
                <a:t>Evaluasi</a:t>
              </a:r>
              <a:endParaRPr lang="en-US" sz="1100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40913" y="3524915"/>
              <a:ext cx="353943" cy="823302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 err="1">
                  <a:solidFill>
                    <a:schemeClr val="tx2"/>
                  </a:solidFill>
                  <a:latin typeface="+mn-lt"/>
                </a:rPr>
                <a:t>Pelaksanaan</a:t>
              </a:r>
              <a:endParaRPr lang="en-US" sz="11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3339" name="TextBox 34"/>
            <p:cNvSpPr txBox="1">
              <a:spLocks noChangeArrowheads="1"/>
            </p:cNvSpPr>
            <p:nvPr/>
          </p:nvSpPr>
          <p:spPr bwMode="auto">
            <a:xfrm>
              <a:off x="1377459" y="2726085"/>
              <a:ext cx="999813" cy="348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Calibri" pitchFamily="34" charset="0"/>
                </a:rPr>
                <a:t>APBN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141937" y="1981601"/>
              <a:ext cx="763273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905211" y="1981601"/>
              <a:ext cx="68491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ED137-55F6-4B48-8F42-8805702230D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733550" y="927100"/>
            <a:ext cx="5676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PERAN STRATEGIS EVALUASI DALAM PENGELOLAAN APBN</a:t>
            </a: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4513" y="1524000"/>
            <a:ext cx="15859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36"/>
          <p:cNvSpPr txBox="1">
            <a:spLocks noChangeArrowheads="1"/>
          </p:cNvSpPr>
          <p:nvPr/>
        </p:nvSpPr>
        <p:spPr bwMode="auto">
          <a:xfrm>
            <a:off x="4495800" y="1752600"/>
            <a:ext cx="132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Analisis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019800" y="1981200"/>
            <a:ext cx="24384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2057400" y="1981200"/>
            <a:ext cx="22098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21" name="TextBox 41"/>
          <p:cNvSpPr txBox="1">
            <a:spLocks noChangeArrowheads="1"/>
          </p:cNvSpPr>
          <p:nvPr/>
        </p:nvSpPr>
        <p:spPr bwMode="auto">
          <a:xfrm>
            <a:off x="6484938" y="1676400"/>
            <a:ext cx="12874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Perencanaan</a:t>
            </a:r>
          </a:p>
        </p:txBody>
      </p:sp>
      <p:sp>
        <p:nvSpPr>
          <p:cNvPr id="13322" name="TextBox 42"/>
          <p:cNvSpPr txBox="1">
            <a:spLocks noChangeArrowheads="1"/>
          </p:cNvSpPr>
          <p:nvPr/>
        </p:nvSpPr>
        <p:spPr bwMode="auto">
          <a:xfrm>
            <a:off x="2743200" y="1676400"/>
            <a:ext cx="866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Evaluasi</a:t>
            </a:r>
          </a:p>
        </p:txBody>
      </p:sp>
      <p:sp>
        <p:nvSpPr>
          <p:cNvPr id="13323" name="TextBox 43"/>
          <p:cNvSpPr txBox="1">
            <a:spLocks noChangeArrowheads="1"/>
          </p:cNvSpPr>
          <p:nvPr/>
        </p:nvSpPr>
        <p:spPr bwMode="auto">
          <a:xfrm>
            <a:off x="5878513" y="2057400"/>
            <a:ext cx="26447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1600">
                <a:latin typeface="Calibri" pitchFamily="34" charset="0"/>
              </a:rPr>
              <a:t>Melihat </a:t>
            </a:r>
            <a:r>
              <a:rPr lang="id-ID" sz="1600">
                <a:latin typeface="Calibri" pitchFamily="34" charset="0"/>
              </a:rPr>
              <a:t>kedepan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id-ID" sz="1600">
                <a:latin typeface="Calibri" pitchFamily="34" charset="0"/>
              </a:rPr>
              <a:t>y</a:t>
            </a:r>
            <a:r>
              <a:rPr lang="en-US" sz="1600">
                <a:latin typeface="Calibri" pitchFamily="34" charset="0"/>
              </a:rPr>
              <a:t>ang tak tampak</a:t>
            </a:r>
            <a:endParaRPr lang="id-ID" sz="1600">
              <a:latin typeface="Calibri" pitchFamily="34" charset="0"/>
            </a:endParaRPr>
          </a:p>
          <a:p>
            <a:pPr marL="117475" indent="-117475">
              <a:buFont typeface="Arial" pitchFamily="34" charset="0"/>
              <a:buChar char="•"/>
            </a:pPr>
            <a:r>
              <a:rPr lang="id-ID" sz="1600">
                <a:latin typeface="Calibri" pitchFamily="34" charset="0"/>
              </a:rPr>
              <a:t>mengandalkan asumsi</a:t>
            </a:r>
            <a:endParaRPr lang="en-US" sz="1600">
              <a:latin typeface="Calibri" pitchFamily="34" charset="0"/>
            </a:endParaRPr>
          </a:p>
          <a:p>
            <a:pPr marL="117475" indent="-117475">
              <a:buFont typeface="Arial" pitchFamily="34" charset="0"/>
              <a:buChar char="•"/>
            </a:pPr>
            <a:r>
              <a:rPr lang="id-ID" sz="1600">
                <a:latin typeface="Calibri" pitchFamily="34" charset="0"/>
              </a:rPr>
              <a:t>m</a:t>
            </a:r>
            <a:r>
              <a:rPr lang="en-US" sz="1600">
                <a:latin typeface="Calibri" pitchFamily="34" charset="0"/>
              </a:rPr>
              <a:t>engandung ketidakpastian</a:t>
            </a:r>
          </a:p>
        </p:txBody>
      </p:sp>
      <p:sp>
        <p:nvSpPr>
          <p:cNvPr id="13324" name="TextBox 44"/>
          <p:cNvSpPr txBox="1">
            <a:spLocks noChangeArrowheads="1"/>
          </p:cNvSpPr>
          <p:nvPr/>
        </p:nvSpPr>
        <p:spPr bwMode="auto">
          <a:xfrm>
            <a:off x="1905000" y="2057400"/>
            <a:ext cx="2590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id-ID" sz="1600">
                <a:latin typeface="Calibri" pitchFamily="34" charset="0"/>
              </a:rPr>
              <a:t>Melihat ke belakang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600">
                <a:latin typeface="Calibri" pitchFamily="34" charset="0"/>
              </a:rPr>
              <a:t>yang telah terjadi/ tampak</a:t>
            </a:r>
            <a:endParaRPr lang="id-ID" sz="1600">
              <a:latin typeface="Calibri" pitchFamily="34" charset="0"/>
            </a:endParaRPr>
          </a:p>
          <a:p>
            <a:pPr marL="117475" indent="-117475">
              <a:buFont typeface="Arial" pitchFamily="34" charset="0"/>
              <a:buChar char="•"/>
            </a:pPr>
            <a:r>
              <a:rPr lang="id-ID" sz="1600">
                <a:latin typeface="Calibri" pitchFamily="34" charset="0"/>
              </a:rPr>
              <a:t>mengandalkan bukti</a:t>
            </a:r>
            <a:endParaRPr lang="en-US" sz="1600">
              <a:latin typeface="Calibri" pitchFamily="34" charset="0"/>
            </a:endParaRPr>
          </a:p>
          <a:p>
            <a:pPr marL="117475" indent="-117475">
              <a:buFont typeface="Arial" pitchFamily="34" charset="0"/>
              <a:buChar char="•"/>
            </a:pPr>
            <a:r>
              <a:rPr lang="id-ID" sz="1600">
                <a:latin typeface="Calibri" pitchFamily="34" charset="0"/>
              </a:rPr>
              <a:t>m</a:t>
            </a:r>
            <a:r>
              <a:rPr lang="en-US" sz="1600">
                <a:latin typeface="Calibri" pitchFamily="34" charset="0"/>
              </a:rPr>
              <a:t>engandung kepastian</a:t>
            </a:r>
          </a:p>
        </p:txBody>
      </p:sp>
      <p:cxnSp>
        <p:nvCxnSpPr>
          <p:cNvPr id="47" name="Elbow Connector 46"/>
          <p:cNvCxnSpPr>
            <a:stCxn id="13324" idx="2"/>
            <a:endCxn id="13323" idx="2"/>
          </p:cNvCxnSpPr>
          <p:nvPr/>
        </p:nvCxnSpPr>
        <p:spPr>
          <a:xfrm rot="16200000" flipH="1">
            <a:off x="5200650" y="1135063"/>
            <a:ext cx="12700" cy="4000500"/>
          </a:xfrm>
          <a:prstGeom prst="bentConnector3">
            <a:avLst>
              <a:gd name="adj1" fmla="val 2874631"/>
            </a:avLst>
          </a:prstGeom>
          <a:ln>
            <a:prstDash val="sys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326" name="TextBox 47"/>
          <p:cNvSpPr txBox="1">
            <a:spLocks noChangeArrowheads="1"/>
          </p:cNvSpPr>
          <p:nvPr/>
        </p:nvSpPr>
        <p:spPr bwMode="auto">
          <a:xfrm>
            <a:off x="3200400" y="3570288"/>
            <a:ext cx="4648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/>
            <a:r>
              <a:rPr lang="en-US" sz="1600">
                <a:latin typeface="Calibri" pitchFamily="34" charset="0"/>
              </a:rPr>
              <a:t>Fungsi evaluasi adalah: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600" i="1">
                <a:latin typeface="Calibri" pitchFamily="34" charset="0"/>
              </a:rPr>
              <a:t>Proving</a:t>
            </a:r>
            <a:r>
              <a:rPr lang="en-US" sz="1600">
                <a:latin typeface="Calibri" pitchFamily="34" charset="0"/>
              </a:rPr>
              <a:t> (seperti apa kejadiannya)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1600" i="1">
                <a:latin typeface="Calibri" pitchFamily="34" charset="0"/>
              </a:rPr>
              <a:t>Improving</a:t>
            </a:r>
            <a:r>
              <a:rPr lang="en-US" sz="1600">
                <a:latin typeface="Calibri" pitchFamily="34" charset="0"/>
              </a:rPr>
              <a:t> (meminimalisasi faktor ketidakpastian dalam proses perencanaan</a:t>
            </a:r>
            <a:r>
              <a:rPr lang="id-ID" sz="1600">
                <a:latin typeface="Calibri" pitchFamily="34" charset="0"/>
              </a:rPr>
              <a:t> sehingga kualitas APBN semakin dapat ditingkatkan)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1828800" y="1360488"/>
            <a:ext cx="7086600" cy="3657600"/>
          </a:xfrm>
          <a:prstGeom prst="wedgeRoundRectCallout">
            <a:avLst>
              <a:gd name="adj1" fmla="val -56938"/>
              <a:gd name="adj2" fmla="val -236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2133600" y="5094288"/>
            <a:ext cx="990600" cy="457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29" name="TextBox 73"/>
          <p:cNvSpPr txBox="1">
            <a:spLocks noChangeArrowheads="1"/>
          </p:cNvSpPr>
          <p:nvPr/>
        </p:nvSpPr>
        <p:spPr bwMode="auto">
          <a:xfrm>
            <a:off x="1524000" y="5627688"/>
            <a:ext cx="7162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Mengingat peran strategis evaluasi tersebut, maka Ditjen Anggaran  akan semakin memperkuat fungsi evaluasi dengan melibatkan seluruh K/L melalui penyusunan PMK yang berisi </a:t>
            </a:r>
            <a:r>
              <a:rPr lang="en-US" sz="1600" i="1">
                <a:latin typeface="Calibri" pitchFamily="34" charset="0"/>
              </a:rPr>
              <a:t>tools</a:t>
            </a:r>
            <a:r>
              <a:rPr lang="en-US" sz="1600">
                <a:latin typeface="Calibri" pitchFamily="34" charset="0"/>
              </a:rPr>
              <a:t> bagi K/L untuk melakukan evaluasi atas RKA-K/L yang merupakan unsur dari APBN.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1981200"/>
            <a:ext cx="152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783596" y="152400"/>
            <a:ext cx="5562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Pokok-Pokok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Pikiran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-34925"/>
            <a:ext cx="8229600" cy="838200"/>
          </a:xfrm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Peraturan Pemerintah No.90 Tahun 2010</a:t>
            </a:r>
            <a:b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tentang Penyusunan RKA KL</a:t>
            </a:r>
            <a:endParaRPr lang="en-US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ECAC0-A867-4444-BAE5-985DA12B05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274763"/>
            <a:ext cx="82296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Amanah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pasal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ayat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(3)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huruf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c </a:t>
            </a:r>
            <a:b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‘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Penyusunan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RKA K/L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instrumen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(1)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Indikator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Kinerja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(2)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Standar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(3) </a:t>
            </a:r>
            <a:r>
              <a:rPr lang="en-US" sz="2400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Evaluasi</a:t>
            </a:r>
            <a:r>
              <a:rPr lang="en-US" sz="2400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Kinerja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’</a:t>
            </a:r>
            <a:endParaRPr lang="en-US" sz="24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857250" y="3057525"/>
            <a:ext cx="75723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Amanah pasal 9 ayat (1) </a:t>
            </a: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Menteri Keuangan dalam rangka penyusunan RKA-K/L, menetapkan Pagu Anggaran K/L dengan berpedoman kapasitas fiskal, besaran Pagu Indikatif, Renja-K/L, dan </a:t>
            </a:r>
            <a:r>
              <a:rPr lang="en-US" sz="2400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memperhatikan hasil evaluasi Kinerja Kementerian/ Lembaga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M_pdande_noheade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52525" y="1790700"/>
            <a:ext cx="6848475" cy="3505200"/>
          </a:xfrm>
        </p:spPr>
      </p:pic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1295400" y="5762625"/>
            <a:ext cx="6553200" cy="533400"/>
          </a:xfrm>
          <a:prstGeom prst="rightArrow">
            <a:avLst>
              <a:gd name="adj1" fmla="val 50000"/>
              <a:gd name="adj2" fmla="val 30714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981200" y="5857875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EVALUASI :  check dan verifikasi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38200" y="532447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Apa yang ingin kita ketahui?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953000" y="5324475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Bagaimana kita mengetahui?  </a:t>
            </a:r>
          </a:p>
        </p:txBody>
      </p:sp>
      <p:sp>
        <p:nvSpPr>
          <p:cNvPr id="16391" name="AutoShape 9"/>
          <p:cNvSpPr>
            <a:spLocks noChangeArrowheads="1"/>
          </p:cNvSpPr>
          <p:nvPr/>
        </p:nvSpPr>
        <p:spPr bwMode="auto">
          <a:xfrm rot="10800000">
            <a:off x="1295400" y="1295400"/>
            <a:ext cx="6553200" cy="533400"/>
          </a:xfrm>
          <a:prstGeom prst="rightArrow">
            <a:avLst>
              <a:gd name="adj1" fmla="val 50000"/>
              <a:gd name="adj2" fmla="val 30714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3505200" y="1362075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PERENCANAAN :  start with the end of mind</a:t>
            </a:r>
          </a:p>
        </p:txBody>
      </p:sp>
      <p:sp>
        <p:nvSpPr>
          <p:cNvPr id="16393" name="Title 1"/>
          <p:cNvSpPr>
            <a:spLocks noGrp="1"/>
          </p:cNvSpPr>
          <p:nvPr>
            <p:ph type="title"/>
          </p:nvPr>
        </p:nvSpPr>
        <p:spPr>
          <a:xfrm>
            <a:off x="457200" y="-34925"/>
            <a:ext cx="8229600" cy="838200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Bagaimana Menyusun dan Mengendalikan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438" y="891203"/>
            <a:ext cx="871537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“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instrumen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kebijakan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yang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berisi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satu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atau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lebih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kegiatan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 yang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dilaksanakan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oleh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instansi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pemerintah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/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lembaga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untuk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mencapai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sasaran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dan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tujuan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serta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memperoleh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alokasi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anggaran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,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atau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kegiatan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masyarakat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yang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dikoordinasikan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oleh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instansi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 pitchFamily="34" charset="0"/>
              </a:rPr>
              <a:t>pemerintah</a:t>
            </a:r>
            <a:r>
              <a:rPr lang="en-US" sz="1400" dirty="0">
                <a:solidFill>
                  <a:srgbClr val="0070C0"/>
                </a:solidFill>
                <a:cs typeface="Arial" pitchFamily="34" charset="0"/>
              </a:rPr>
              <a:t>.”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pasal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1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angka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16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UU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No.25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Tahun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2004)</a:t>
            </a:r>
          </a:p>
        </p:txBody>
      </p:sp>
      <p:sp>
        <p:nvSpPr>
          <p:cNvPr id="5" name="Oval 4"/>
          <p:cNvSpPr/>
          <p:nvPr/>
        </p:nvSpPr>
        <p:spPr>
          <a:xfrm>
            <a:off x="6286500" y="1747838"/>
            <a:ext cx="1643063" cy="1071562"/>
          </a:xfrm>
          <a:prstGeom prst="ellipse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TUSI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Es.I</a:t>
            </a: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42088" y="3194050"/>
            <a:ext cx="1143000" cy="57150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Outcome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>
          <a:xfrm rot="16200000" flipH="1">
            <a:off x="6923485" y="3003947"/>
            <a:ext cx="374650" cy="555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8063" y="4286250"/>
            <a:ext cx="1571625" cy="714375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Deskripsi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73938" y="5214938"/>
            <a:ext cx="1571625" cy="92868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menjadikan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terarah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terukur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>
            <a:stCxn id="6" idx="2"/>
            <a:endCxn id="9" idx="1"/>
          </p:cNvCxnSpPr>
          <p:nvPr/>
        </p:nvCxnSpPr>
        <p:spPr>
          <a:xfrm rot="16200000" flipH="1">
            <a:off x="6796882" y="4082256"/>
            <a:ext cx="877888" cy="244475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6" idx="2"/>
            <a:endCxn id="10" idx="1"/>
          </p:cNvCxnSpPr>
          <p:nvPr/>
        </p:nvCxnSpPr>
        <p:spPr>
          <a:xfrm rot="16200000" flipH="1">
            <a:off x="6286500" y="4592638"/>
            <a:ext cx="1914525" cy="260350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786313" y="3198813"/>
            <a:ext cx="1143000" cy="57150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928938" y="3198813"/>
            <a:ext cx="1143000" cy="57150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Kegiatan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57250" y="3198813"/>
            <a:ext cx="1143000" cy="57150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cxnSp>
        <p:nvCxnSpPr>
          <p:cNvPr id="19" name="Straight Arrow Connector 18"/>
          <p:cNvCxnSpPr>
            <a:stCxn id="15" idx="3"/>
            <a:endCxn id="6" idx="1"/>
          </p:cNvCxnSpPr>
          <p:nvPr/>
        </p:nvCxnSpPr>
        <p:spPr>
          <a:xfrm flipV="1">
            <a:off x="5929313" y="3479800"/>
            <a:ext cx="612775" cy="476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15" idx="1"/>
          </p:cNvCxnSpPr>
          <p:nvPr/>
        </p:nvCxnSpPr>
        <p:spPr>
          <a:xfrm>
            <a:off x="4071938" y="3484563"/>
            <a:ext cx="714375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6" idx="1"/>
          </p:cNvCxnSpPr>
          <p:nvPr/>
        </p:nvCxnSpPr>
        <p:spPr>
          <a:xfrm>
            <a:off x="2000250" y="3484563"/>
            <a:ext cx="92868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43438" y="3929063"/>
            <a:ext cx="1357312" cy="17145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penjelasan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berupa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agar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outcome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tercapai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32100" y="3929063"/>
            <a:ext cx="1357313" cy="17145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aktifitas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utama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menunjang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pencapaian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output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5813" y="3944938"/>
            <a:ext cx="1357312" cy="171450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dibutuhkan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berupa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terlaksananya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" name="Right Brace 26"/>
          <p:cNvSpPr/>
          <p:nvPr/>
        </p:nvSpPr>
        <p:spPr>
          <a:xfrm rot="5400000">
            <a:off x="3250407" y="3904456"/>
            <a:ext cx="285750" cy="3929063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65" name="TextBox 27"/>
          <p:cNvSpPr txBox="1">
            <a:spLocks noChangeArrowheads="1"/>
          </p:cNvSpPr>
          <p:nvPr/>
        </p:nvSpPr>
        <p:spPr bwMode="auto">
          <a:xfrm>
            <a:off x="1095375" y="6026150"/>
            <a:ext cx="4635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Arial" pitchFamily="34" charset="0"/>
              </a:rPr>
              <a:t>Merupakan rangkaian proses yang umumnya lebih dari satu tahun dan merupakan rangkaian yang utuh terhadap capaian outcome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5413375" y="6056313"/>
            <a:ext cx="285750" cy="500062"/>
          </a:xfrm>
          <a:prstGeom prst="rightBrac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67" name="TextBox 31"/>
          <p:cNvSpPr>
            <a:spLocks noChangeArrowheads="1"/>
          </p:cNvSpPr>
          <p:nvPr/>
        </p:nvSpPr>
        <p:spPr bwMode="auto">
          <a:xfrm>
            <a:off x="5754688" y="6140450"/>
            <a:ext cx="508000" cy="344488"/>
          </a:xfrm>
          <a:prstGeom prst="flowChartDocumen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cs typeface="Arial" pitchFamily="34" charset="0"/>
              </a:rPr>
              <a:t>RKP</a:t>
            </a:r>
          </a:p>
        </p:txBody>
      </p:sp>
      <p:sp>
        <p:nvSpPr>
          <p:cNvPr id="6168" name="TextBox 32"/>
          <p:cNvSpPr txBox="1">
            <a:spLocks noChangeArrowheads="1"/>
          </p:cNvSpPr>
          <p:nvPr/>
        </p:nvSpPr>
        <p:spPr bwMode="auto">
          <a:xfrm>
            <a:off x="6254750" y="633412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Arial" pitchFamily="34" charset="0"/>
              </a:rPr>
              <a:t>Merupakan penjabaran aktifitas dalam setahun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11910</TotalTime>
  <Words>814</Words>
  <Application>Microsoft Office PowerPoint</Application>
  <PresentationFormat>On-screen Show (4:3)</PresentationFormat>
  <Paragraphs>200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BIMBINGAN TEKNIS Pelaksanaan e-MONEV KINERJA PENGANGGARAN (implementasi atas PMK No.249/PMK.02/2011  tentang Pengukuran dan Evaluasi Kinerja atas Pelaksanaan RKA KL)</vt:lpstr>
      <vt:lpstr>Slide 2</vt:lpstr>
      <vt:lpstr>Slide 3</vt:lpstr>
      <vt:lpstr>Slide 4</vt:lpstr>
      <vt:lpstr>Struktur Rencana Pembangunan Nasional UU No.25 Tahun 2004 tentang Sistem Perencanaan Nasional</vt:lpstr>
      <vt:lpstr>Slide 6</vt:lpstr>
      <vt:lpstr>Peraturan Pemerintah No.90 Tahun 2010 tentang Penyusunan RKA KL</vt:lpstr>
      <vt:lpstr>Bagaimana Menyusun dan Mengendalikan Program</vt:lpstr>
      <vt:lpstr>Program </vt:lpstr>
      <vt:lpstr>Slide 10</vt:lpstr>
      <vt:lpstr>Laporan</vt:lpstr>
      <vt:lpstr>Bagaimana Mekanisme Pengendalian Program</vt:lpstr>
      <vt:lpstr>Obyek Pengukuran dan Evaluasi Kinerja Penganggaran</vt:lpstr>
      <vt:lpstr>SEKIAN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Fian</dc:creator>
  <cp:lastModifiedBy>Owner</cp:lastModifiedBy>
  <cp:revision>1470</cp:revision>
  <dcterms:created xsi:type="dcterms:W3CDTF">2011-05-01T02:49:21Z</dcterms:created>
  <dcterms:modified xsi:type="dcterms:W3CDTF">2014-06-08T18:52:05Z</dcterms:modified>
</cp:coreProperties>
</file>