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84" r:id="rId8"/>
    <p:sldId id="285" r:id="rId9"/>
    <p:sldId id="286" r:id="rId10"/>
    <p:sldId id="287" r:id="rId11"/>
    <p:sldId id="289" r:id="rId12"/>
    <p:sldId id="290" r:id="rId13"/>
    <p:sldId id="288" r:id="rId14"/>
    <p:sldId id="292" r:id="rId15"/>
    <p:sldId id="293" r:id="rId16"/>
    <p:sldId id="265" r:id="rId17"/>
    <p:sldId id="266" r:id="rId18"/>
    <p:sldId id="267" r:id="rId19"/>
    <p:sldId id="274" r:id="rId20"/>
  </p:sldIdLst>
  <p:sldSz cx="9144000" cy="6858000" type="screen4x3"/>
  <p:notesSz cx="6815138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15" autoAdjust="0"/>
  </p:normalViewPr>
  <p:slideViewPr>
    <p:cSldViewPr>
      <p:cViewPr>
        <p:scale>
          <a:sx n="80" d="100"/>
          <a:sy n="80" d="100"/>
        </p:scale>
        <p:origin x="-8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\Koko_doc\Program_2014\Dekon_2015\Rakon_Dekon_Horizon_Bogor\Exel%20alokasi%20dekon%202008-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\Koko_doc\Program%202013\Rakon%20Dekon\Data%20Awal%20Ditjen%20Binfar%20%20201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E3299"/>
            </a:solidFill>
          </c:spPr>
          <c:invertIfNegative val="0"/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57,90 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'[Exel alokasi dekon 2008-2015.xlsx]Sheet1'!$B$2:$I$2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'[Exel alokasi dekon 2008-2015.xlsx]Sheet1'!$B$3:$I$3</c:f>
              <c:numCache>
                <c:formatCode>#,##0.00</c:formatCode>
                <c:ptCount val="8"/>
                <c:pt idx="0">
                  <c:v>9.59</c:v>
                </c:pt>
                <c:pt idx="1">
                  <c:v>15.09</c:v>
                </c:pt>
                <c:pt idx="2">
                  <c:v>16.5</c:v>
                </c:pt>
                <c:pt idx="3">
                  <c:v>26.4</c:v>
                </c:pt>
                <c:pt idx="4">
                  <c:v>58.54</c:v>
                </c:pt>
                <c:pt idx="5">
                  <c:v>61.760000000000012</c:v>
                </c:pt>
                <c:pt idx="6">
                  <c:v>54.49</c:v>
                </c:pt>
                <c:pt idx="7">
                  <c:v>57.9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754368"/>
        <c:axId val="59755904"/>
        <c:axId val="0"/>
      </c:bar3DChart>
      <c:catAx>
        <c:axId val="5975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755904"/>
        <c:crosses val="autoZero"/>
        <c:auto val="1"/>
        <c:lblAlgn val="ctr"/>
        <c:lblOffset val="100"/>
        <c:noMultiLvlLbl val="0"/>
      </c:catAx>
      <c:valAx>
        <c:axId val="597559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975436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9281068162522"/>
          <c:y val="1.8803421334332333E-2"/>
          <c:w val="0.70101013866149564"/>
          <c:h val="0.92567372308684615"/>
        </c:manualLayout>
      </c:layout>
      <c:bar3DChart>
        <c:barDir val="bar"/>
        <c:grouping val="stacked"/>
        <c:varyColors val="0"/>
        <c:ser>
          <c:idx val="0"/>
          <c:order val="0"/>
          <c:tx>
            <c:v>(%) Realisasi</c:v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.367210502468206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67210502468206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67210502468206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36429613340099876"/>
                  <c:y val="2.3703537799677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36575331793460375"/>
                  <c:y val="2.3703537799677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6575331793460364"/>
                  <c:y val="-7.11106133990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36866768700181152"/>
                  <c:y val="-7.1110613399032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37012487153541646"/>
                  <c:y val="-7.11106133990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37012487153541646"/>
                  <c:y val="-4.7407075599354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37158205606901956"/>
                  <c:y val="-4.7407075599354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37158205606901951"/>
                  <c:y val="-4.7407075599355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37303924060262267"/>
                  <c:y val="-2.3703537799677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37303924060262267"/>
                  <c:y val="-2.3703537799677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37449642513622688"/>
                  <c:y val="-2.3703537799677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3744964251362268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.3759536096698319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3788679787370398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.3803251632706452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.3817823478042481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.38906827047226794"/>
                  <c:y val="4.345598395884037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.38906827047226794"/>
                  <c:y val="2.3703537799677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38906827047226805"/>
                  <c:y val="-9.4814151198708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39926856220749629"/>
                  <c:y val="-7.11106133990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.40218293127470423"/>
                  <c:y val="-7.11106133990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.40364011580830655"/>
                  <c:y val="-7.11106133990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.40655448487551482"/>
                  <c:y val="-4.74070755993542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0.40655448487551482"/>
                  <c:y val="-4.7407075599354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0.41238322300993147"/>
                  <c:y val="-4.7407075599354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>
                <c:manualLayout>
                  <c:x val="0.41238322300993147"/>
                  <c:y val="-2.3703537799677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0.41384040754353452"/>
                  <c:y val="-2.37035377996771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0.41821196114434783"/>
                  <c:y val="-2.3703537799677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1"/>
              <c:layout>
                <c:manualLayout>
                  <c:x val="0.4196691456779508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0.4298694374131785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US"/>
                </a:pPr>
                <a:endParaRPr lang="id-ID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grafik!$B$3:$B$35</c:f>
              <c:strCache>
                <c:ptCount val="33"/>
                <c:pt idx="0">
                  <c:v>Maluku</c:v>
                </c:pt>
                <c:pt idx="1">
                  <c:v>Papua Barat</c:v>
                </c:pt>
                <c:pt idx="2">
                  <c:v>Sulut</c:v>
                </c:pt>
                <c:pt idx="3">
                  <c:v>NTT</c:v>
                </c:pt>
                <c:pt idx="4">
                  <c:v>Sulsel</c:v>
                </c:pt>
                <c:pt idx="5">
                  <c:v>Babel</c:v>
                </c:pt>
                <c:pt idx="6">
                  <c:v>Provinsi Jateng</c:v>
                </c:pt>
                <c:pt idx="7">
                  <c:v>Sultra</c:v>
                </c:pt>
                <c:pt idx="8">
                  <c:v>Malut</c:v>
                </c:pt>
                <c:pt idx="9">
                  <c:v>Sumut</c:v>
                </c:pt>
                <c:pt idx="10">
                  <c:v>Kalteng</c:v>
                </c:pt>
                <c:pt idx="11">
                  <c:v>Gorontalo</c:v>
                </c:pt>
                <c:pt idx="12">
                  <c:v>Sulteng</c:v>
                </c:pt>
                <c:pt idx="13">
                  <c:v>Jambi</c:v>
                </c:pt>
                <c:pt idx="14">
                  <c:v>Papua</c:v>
                </c:pt>
                <c:pt idx="15">
                  <c:v>Sulbar</c:v>
                </c:pt>
                <c:pt idx="16">
                  <c:v>Kep Riau</c:v>
                </c:pt>
                <c:pt idx="17">
                  <c:v>Bali</c:v>
                </c:pt>
                <c:pt idx="18">
                  <c:v>Sumsel</c:v>
                </c:pt>
                <c:pt idx="19">
                  <c:v>Yogyakarta</c:v>
                </c:pt>
                <c:pt idx="20">
                  <c:v>NAD</c:v>
                </c:pt>
                <c:pt idx="21">
                  <c:v>Kalbar</c:v>
                </c:pt>
                <c:pt idx="22">
                  <c:v>NTB</c:v>
                </c:pt>
                <c:pt idx="23">
                  <c:v>Kaltim</c:v>
                </c:pt>
                <c:pt idx="24">
                  <c:v>Bengkulu</c:v>
                </c:pt>
                <c:pt idx="25">
                  <c:v>DKI Jakarta</c:v>
                </c:pt>
                <c:pt idx="26">
                  <c:v>Kalsel</c:v>
                </c:pt>
                <c:pt idx="27">
                  <c:v>Jatim</c:v>
                </c:pt>
                <c:pt idx="28">
                  <c:v>Riau</c:v>
                </c:pt>
                <c:pt idx="29">
                  <c:v>Banten</c:v>
                </c:pt>
                <c:pt idx="30">
                  <c:v>Jabar</c:v>
                </c:pt>
                <c:pt idx="31">
                  <c:v>Sumbar</c:v>
                </c:pt>
                <c:pt idx="32">
                  <c:v>Lampung</c:v>
                </c:pt>
              </c:strCache>
            </c:strRef>
          </c:cat>
          <c:val>
            <c:numRef>
              <c:f>grafik!$C$3:$C$35</c:f>
              <c:numCache>
                <c:formatCode>_(* #,##0.00_);_(* \(#,##0.00\);_(* "-"??_);_(@_)</c:formatCode>
                <c:ptCount val="33"/>
                <c:pt idx="0">
                  <c:v>100</c:v>
                </c:pt>
                <c:pt idx="1">
                  <c:v>100</c:v>
                </c:pt>
                <c:pt idx="2">
                  <c:v>99.998748656369571</c:v>
                </c:pt>
                <c:pt idx="3">
                  <c:v>99.91103836057485</c:v>
                </c:pt>
                <c:pt idx="4">
                  <c:v>99.584240655649964</c:v>
                </c:pt>
                <c:pt idx="5">
                  <c:v>99.332823779614714</c:v>
                </c:pt>
                <c:pt idx="6">
                  <c:v>98.920304253184185</c:v>
                </c:pt>
                <c:pt idx="7">
                  <c:v>98.224146479065865</c:v>
                </c:pt>
                <c:pt idx="8">
                  <c:v>97.965989437785751</c:v>
                </c:pt>
                <c:pt idx="9">
                  <c:v>97.961996880904763</c:v>
                </c:pt>
                <c:pt idx="10">
                  <c:v>97.618677377517599</c:v>
                </c:pt>
                <c:pt idx="11">
                  <c:v>97.524575845272267</c:v>
                </c:pt>
                <c:pt idx="12">
                  <c:v>97.13971140193739</c:v>
                </c:pt>
                <c:pt idx="13">
                  <c:v>97.059713752295309</c:v>
                </c:pt>
                <c:pt idx="14">
                  <c:v>96.92711107469168</c:v>
                </c:pt>
                <c:pt idx="15">
                  <c:v>96.856225327732162</c:v>
                </c:pt>
                <c:pt idx="16">
                  <c:v>95.655333450244655</c:v>
                </c:pt>
                <c:pt idx="17">
                  <c:v>95.378402627182354</c:v>
                </c:pt>
                <c:pt idx="18">
                  <c:v>94.952030394474164</c:v>
                </c:pt>
                <c:pt idx="19">
                  <c:v>92.991505094986664</c:v>
                </c:pt>
                <c:pt idx="20">
                  <c:v>92.821997903910855</c:v>
                </c:pt>
                <c:pt idx="21">
                  <c:v>92.614464916561488</c:v>
                </c:pt>
                <c:pt idx="22">
                  <c:v>89.568864826716009</c:v>
                </c:pt>
                <c:pt idx="23">
                  <c:v>89.072592697052954</c:v>
                </c:pt>
                <c:pt idx="24">
                  <c:v>88.458869275921273</c:v>
                </c:pt>
                <c:pt idx="25">
                  <c:v>87.638088099630664</c:v>
                </c:pt>
                <c:pt idx="26">
                  <c:v>87.268815548481157</c:v>
                </c:pt>
                <c:pt idx="27">
                  <c:v>86.010235923090292</c:v>
                </c:pt>
                <c:pt idx="28">
                  <c:v>85.764702825618883</c:v>
                </c:pt>
                <c:pt idx="29">
                  <c:v>85.404124952854843</c:v>
                </c:pt>
                <c:pt idx="30">
                  <c:v>84.353571684290756</c:v>
                </c:pt>
                <c:pt idx="31">
                  <c:v>84.037323147553579</c:v>
                </c:pt>
                <c:pt idx="32">
                  <c:v>80.875787809434087</c:v>
                </c:pt>
              </c:numCache>
            </c:numRef>
          </c:val>
        </c:ser>
        <c:ser>
          <c:idx val="1"/>
          <c:order val="1"/>
          <c:tx>
            <c:v>(%) Alokasi</c:v>
          </c:tx>
          <c:spPr>
            <a:solidFill>
              <a:schemeClr val="accent5">
                <a:lumMod val="50000"/>
              </a:schemeClr>
            </a:solidFill>
          </c:spPr>
          <c:invertIfNegative val="0"/>
          <c:cat>
            <c:strRef>
              <c:f>grafik!$B$3:$B$35</c:f>
              <c:strCache>
                <c:ptCount val="33"/>
                <c:pt idx="0">
                  <c:v>Maluku</c:v>
                </c:pt>
                <c:pt idx="1">
                  <c:v>Papua Barat</c:v>
                </c:pt>
                <c:pt idx="2">
                  <c:v>Sulut</c:v>
                </c:pt>
                <c:pt idx="3">
                  <c:v>NTT</c:v>
                </c:pt>
                <c:pt idx="4">
                  <c:v>Sulsel</c:v>
                </c:pt>
                <c:pt idx="5">
                  <c:v>Babel</c:v>
                </c:pt>
                <c:pt idx="6">
                  <c:v>Provinsi Jateng</c:v>
                </c:pt>
                <c:pt idx="7">
                  <c:v>Sultra</c:v>
                </c:pt>
                <c:pt idx="8">
                  <c:v>Malut</c:v>
                </c:pt>
                <c:pt idx="9">
                  <c:v>Sumut</c:v>
                </c:pt>
                <c:pt idx="10">
                  <c:v>Kalteng</c:v>
                </c:pt>
                <c:pt idx="11">
                  <c:v>Gorontalo</c:v>
                </c:pt>
                <c:pt idx="12">
                  <c:v>Sulteng</c:v>
                </c:pt>
                <c:pt idx="13">
                  <c:v>Jambi</c:v>
                </c:pt>
                <c:pt idx="14">
                  <c:v>Papua</c:v>
                </c:pt>
                <c:pt idx="15">
                  <c:v>Sulbar</c:v>
                </c:pt>
                <c:pt idx="16">
                  <c:v>Kep Riau</c:v>
                </c:pt>
                <c:pt idx="17">
                  <c:v>Bali</c:v>
                </c:pt>
                <c:pt idx="18">
                  <c:v>Sumsel</c:v>
                </c:pt>
                <c:pt idx="19">
                  <c:v>Yogyakarta</c:v>
                </c:pt>
                <c:pt idx="20">
                  <c:v>NAD</c:v>
                </c:pt>
                <c:pt idx="21">
                  <c:v>Kalbar</c:v>
                </c:pt>
                <c:pt idx="22">
                  <c:v>NTB</c:v>
                </c:pt>
                <c:pt idx="23">
                  <c:v>Kaltim</c:v>
                </c:pt>
                <c:pt idx="24">
                  <c:v>Bengkulu</c:v>
                </c:pt>
                <c:pt idx="25">
                  <c:v>DKI Jakarta</c:v>
                </c:pt>
                <c:pt idx="26">
                  <c:v>Kalsel</c:v>
                </c:pt>
                <c:pt idx="27">
                  <c:v>Jatim</c:v>
                </c:pt>
                <c:pt idx="28">
                  <c:v>Riau</c:v>
                </c:pt>
                <c:pt idx="29">
                  <c:v>Banten</c:v>
                </c:pt>
                <c:pt idx="30">
                  <c:v>Jabar</c:v>
                </c:pt>
                <c:pt idx="31">
                  <c:v>Sumbar</c:v>
                </c:pt>
                <c:pt idx="32">
                  <c:v>Lampung</c:v>
                </c:pt>
              </c:strCache>
            </c:strRef>
          </c:cat>
          <c:val>
            <c:numRef>
              <c:f>grafik!$D$3:$D$35</c:f>
              <c:numCache>
                <c:formatCode>_(* #,##0.00_);_(* \(#,##0.00\);_(* "-"??_);_(@_)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1.2513436302299397E-3</c:v>
                </c:pt>
                <c:pt idx="3">
                  <c:v>8.8961639425150466E-2</c:v>
                </c:pt>
                <c:pt idx="4">
                  <c:v>0.41575934435003603</c:v>
                </c:pt>
                <c:pt idx="5">
                  <c:v>0.66717622038528812</c:v>
                </c:pt>
                <c:pt idx="6">
                  <c:v>1.0796957468156019</c:v>
                </c:pt>
                <c:pt idx="7">
                  <c:v>1.7758535209341346</c:v>
                </c:pt>
                <c:pt idx="8">
                  <c:v>2.0340105622142346</c:v>
                </c:pt>
                <c:pt idx="9">
                  <c:v>2.038003119095241</c:v>
                </c:pt>
                <c:pt idx="10">
                  <c:v>2.3813226224822017</c:v>
                </c:pt>
                <c:pt idx="11">
                  <c:v>2.4754241547277607</c:v>
                </c:pt>
                <c:pt idx="12">
                  <c:v>2.8602885980626098</c:v>
                </c:pt>
                <c:pt idx="13">
                  <c:v>2.9402862477046812</c:v>
                </c:pt>
                <c:pt idx="14">
                  <c:v>3.0728889253083129</c:v>
                </c:pt>
                <c:pt idx="15">
                  <c:v>3.1437746722678459</c:v>
                </c:pt>
                <c:pt idx="16">
                  <c:v>4.3446665497550772</c:v>
                </c:pt>
                <c:pt idx="17">
                  <c:v>4.6215973728173445</c:v>
                </c:pt>
                <c:pt idx="18">
                  <c:v>5.0479696055255232</c:v>
                </c:pt>
                <c:pt idx="19">
                  <c:v>7.0084949050133503</c:v>
                </c:pt>
                <c:pt idx="20">
                  <c:v>7.1780020960891484</c:v>
                </c:pt>
                <c:pt idx="21">
                  <c:v>7.3855350834384446</c:v>
                </c:pt>
                <c:pt idx="22">
                  <c:v>10.431135173283964</c:v>
                </c:pt>
                <c:pt idx="23">
                  <c:v>10.92740730294677</c:v>
                </c:pt>
                <c:pt idx="24">
                  <c:v>11.541130724078741</c:v>
                </c:pt>
                <c:pt idx="25">
                  <c:v>12.361911900369009</c:v>
                </c:pt>
                <c:pt idx="26">
                  <c:v>12.731184451518658</c:v>
                </c:pt>
                <c:pt idx="27">
                  <c:v>13.989764076909758</c:v>
                </c:pt>
                <c:pt idx="28">
                  <c:v>14.235297174381117</c:v>
                </c:pt>
                <c:pt idx="29">
                  <c:v>14.595875047145157</c:v>
                </c:pt>
                <c:pt idx="30">
                  <c:v>15.646428315709256</c:v>
                </c:pt>
                <c:pt idx="31">
                  <c:v>15.962676852446414</c:v>
                </c:pt>
                <c:pt idx="32">
                  <c:v>19.124212190565299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29568"/>
        <c:axId val="65635456"/>
        <c:axId val="0"/>
      </c:bar3DChart>
      <c:catAx>
        <c:axId val="656295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5635456"/>
        <c:crosses val="autoZero"/>
        <c:auto val="1"/>
        <c:lblAlgn val="ctr"/>
        <c:lblOffset val="100"/>
        <c:noMultiLvlLbl val="0"/>
      </c:catAx>
      <c:valAx>
        <c:axId val="65635456"/>
        <c:scaling>
          <c:orientation val="minMax"/>
        </c:scaling>
        <c:delete val="0"/>
        <c:axPos val="b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id-ID"/>
          </a:p>
        </c:txPr>
        <c:crossAx val="65629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54187483656885"/>
          <c:y val="0.47364728811551754"/>
          <c:w val="0.1306458074178494"/>
          <c:h val="0.19686440039194994"/>
        </c:manualLayout>
      </c:layout>
      <c:overlay val="0"/>
      <c:txPr>
        <a:bodyPr/>
        <a:lstStyle/>
        <a:p>
          <a:pPr>
            <a:defRPr lang="en-US" sz="1400">
              <a:latin typeface="Agency FB" pitchFamily="34" charset="0"/>
            </a:defRPr>
          </a:pPr>
          <a:endParaRPr lang="id-ID"/>
        </a:p>
      </c:txPr>
    </c:legend>
    <c:plotVisOnly val="1"/>
    <c:dispBlanksAs val="gap"/>
    <c:showDLblsOverMax val="0"/>
  </c:chart>
  <c:txPr>
    <a:bodyPr/>
    <a:lstStyle/>
    <a:p>
      <a:pPr>
        <a:defRPr sz="800"/>
      </a:pPr>
      <a:endParaRPr lang="id-ID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cat>
            <c:strRef>
              <c:f>'Exercise Sahira Final'!$B$8:$B$40</c:f>
              <c:strCache>
                <c:ptCount val="33"/>
                <c:pt idx="0">
                  <c:v>Provinsi Sulawesi Utara</c:v>
                </c:pt>
                <c:pt idx="1">
                  <c:v>Provinsi Papua Barat</c:v>
                </c:pt>
                <c:pt idx="2">
                  <c:v>Provinsi Gorontalo</c:v>
                </c:pt>
                <c:pt idx="3">
                  <c:v>Provinsi Sulawesi Tengah</c:v>
                </c:pt>
                <c:pt idx="4">
                  <c:v>Provinsi Sulawesi Tenggara</c:v>
                </c:pt>
                <c:pt idx="5">
                  <c:v>Provinsi Kalimantan Barat</c:v>
                </c:pt>
                <c:pt idx="6">
                  <c:v>Provinsi Sulawesi Selatan</c:v>
                </c:pt>
                <c:pt idx="7">
                  <c:v>Provinsi Sumatera Barat</c:v>
                </c:pt>
                <c:pt idx="8">
                  <c:v>Provinsi Bangka Belitung</c:v>
                </c:pt>
                <c:pt idx="9">
                  <c:v>Provinsi Bengkulu</c:v>
                </c:pt>
                <c:pt idx="10">
                  <c:v>Provinsi Bali</c:v>
                </c:pt>
                <c:pt idx="11">
                  <c:v>Provinsi Maluku</c:v>
                </c:pt>
                <c:pt idx="12">
                  <c:v>Provinsi Nanggroe Aceh Darussalam</c:v>
                </c:pt>
                <c:pt idx="13">
                  <c:v>Provinsi DI Yogyakarta</c:v>
                </c:pt>
                <c:pt idx="14">
                  <c:v>Provinsi Maluku Utara</c:v>
                </c:pt>
                <c:pt idx="15">
                  <c:v>Provinsi Lampung</c:v>
                </c:pt>
                <c:pt idx="16">
                  <c:v>Provinsi Jambi</c:v>
                </c:pt>
                <c:pt idx="17">
                  <c:v>Provinsi Kalimantan Selatan</c:v>
                </c:pt>
                <c:pt idx="18">
                  <c:v>Provinsi Jawa Barat</c:v>
                </c:pt>
                <c:pt idx="19">
                  <c:v>Provinsi Banten</c:v>
                </c:pt>
                <c:pt idx="20">
                  <c:v>Provinsi Kalimantan Tengah</c:v>
                </c:pt>
                <c:pt idx="21">
                  <c:v>Provinsi Jawa Tengah</c:v>
                </c:pt>
                <c:pt idx="22">
                  <c:v>Provinsi Riau</c:v>
                </c:pt>
                <c:pt idx="23">
                  <c:v>Provinsi Nusa Tenggara Barat</c:v>
                </c:pt>
                <c:pt idx="24">
                  <c:v>Provinsi Kalimantan Timur</c:v>
                </c:pt>
                <c:pt idx="25">
                  <c:v>Provinsi DKI Jakarta</c:v>
                </c:pt>
                <c:pt idx="26">
                  <c:v>Provinsi Sulawesi Barat</c:v>
                </c:pt>
                <c:pt idx="27">
                  <c:v>Provinsi Sumatera Utara</c:v>
                </c:pt>
                <c:pt idx="28">
                  <c:v>Provinsi Nusa Tenggara Timur</c:v>
                </c:pt>
                <c:pt idx="29">
                  <c:v>Provinsi Jawa Timur</c:v>
                </c:pt>
                <c:pt idx="30">
                  <c:v>Provinsi Sumatera Selatan</c:v>
                </c:pt>
                <c:pt idx="31">
                  <c:v>Provinsi Kepulauan Riau</c:v>
                </c:pt>
                <c:pt idx="32">
                  <c:v>Provinsi Papua</c:v>
                </c:pt>
              </c:strCache>
            </c:strRef>
          </c:cat>
          <c:val>
            <c:numRef>
              <c:f>'Exercise Sahira Final'!$C$8:$C$40</c:f>
            </c:numRef>
          </c:val>
        </c:ser>
        <c:ser>
          <c:idx val="1"/>
          <c:order val="1"/>
          <c:invertIfNegative val="0"/>
          <c:cat>
            <c:strRef>
              <c:f>'Exercise Sahira Final'!$B$8:$B$40</c:f>
              <c:strCache>
                <c:ptCount val="33"/>
                <c:pt idx="0">
                  <c:v>Provinsi Sulawesi Utara</c:v>
                </c:pt>
                <c:pt idx="1">
                  <c:v>Provinsi Papua Barat</c:v>
                </c:pt>
                <c:pt idx="2">
                  <c:v>Provinsi Gorontalo</c:v>
                </c:pt>
                <c:pt idx="3">
                  <c:v>Provinsi Sulawesi Tengah</c:v>
                </c:pt>
                <c:pt idx="4">
                  <c:v>Provinsi Sulawesi Tenggara</c:v>
                </c:pt>
                <c:pt idx="5">
                  <c:v>Provinsi Kalimantan Barat</c:v>
                </c:pt>
                <c:pt idx="6">
                  <c:v>Provinsi Sulawesi Selatan</c:v>
                </c:pt>
                <c:pt idx="7">
                  <c:v>Provinsi Sumatera Barat</c:v>
                </c:pt>
                <c:pt idx="8">
                  <c:v>Provinsi Bangka Belitung</c:v>
                </c:pt>
                <c:pt idx="9">
                  <c:v>Provinsi Bengkulu</c:v>
                </c:pt>
                <c:pt idx="10">
                  <c:v>Provinsi Bali</c:v>
                </c:pt>
                <c:pt idx="11">
                  <c:v>Provinsi Maluku</c:v>
                </c:pt>
                <c:pt idx="12">
                  <c:v>Provinsi Nanggroe Aceh Darussalam</c:v>
                </c:pt>
                <c:pt idx="13">
                  <c:v>Provinsi DI Yogyakarta</c:v>
                </c:pt>
                <c:pt idx="14">
                  <c:v>Provinsi Maluku Utara</c:v>
                </c:pt>
                <c:pt idx="15">
                  <c:v>Provinsi Lampung</c:v>
                </c:pt>
                <c:pt idx="16">
                  <c:v>Provinsi Jambi</c:v>
                </c:pt>
                <c:pt idx="17">
                  <c:v>Provinsi Kalimantan Selatan</c:v>
                </c:pt>
                <c:pt idx="18">
                  <c:v>Provinsi Jawa Barat</c:v>
                </c:pt>
                <c:pt idx="19">
                  <c:v>Provinsi Banten</c:v>
                </c:pt>
                <c:pt idx="20">
                  <c:v>Provinsi Kalimantan Tengah</c:v>
                </c:pt>
                <c:pt idx="21">
                  <c:v>Provinsi Jawa Tengah</c:v>
                </c:pt>
                <c:pt idx="22">
                  <c:v>Provinsi Riau</c:v>
                </c:pt>
                <c:pt idx="23">
                  <c:v>Provinsi Nusa Tenggara Barat</c:v>
                </c:pt>
                <c:pt idx="24">
                  <c:v>Provinsi Kalimantan Timur</c:v>
                </c:pt>
                <c:pt idx="25">
                  <c:v>Provinsi DKI Jakarta</c:v>
                </c:pt>
                <c:pt idx="26">
                  <c:v>Provinsi Sulawesi Barat</c:v>
                </c:pt>
                <c:pt idx="27">
                  <c:v>Provinsi Sumatera Utara</c:v>
                </c:pt>
                <c:pt idx="28">
                  <c:v>Provinsi Nusa Tenggara Timur</c:v>
                </c:pt>
                <c:pt idx="29">
                  <c:v>Provinsi Jawa Timur</c:v>
                </c:pt>
                <c:pt idx="30">
                  <c:v>Provinsi Sumatera Selatan</c:v>
                </c:pt>
                <c:pt idx="31">
                  <c:v>Provinsi Kepulauan Riau</c:v>
                </c:pt>
                <c:pt idx="32">
                  <c:v>Provinsi Papua</c:v>
                </c:pt>
              </c:strCache>
            </c:strRef>
          </c:cat>
          <c:val>
            <c:numRef>
              <c:f>'Exercise Sahira Final'!$D$8:$D$40</c:f>
            </c:numRef>
          </c:val>
        </c:ser>
        <c:ser>
          <c:idx val="2"/>
          <c:order val="2"/>
          <c:invertIfNegative val="0"/>
          <c:cat>
            <c:strRef>
              <c:f>'Exercise Sahira Final'!$B$8:$B$40</c:f>
              <c:strCache>
                <c:ptCount val="33"/>
                <c:pt idx="0">
                  <c:v>Provinsi Sulawesi Utara</c:v>
                </c:pt>
                <c:pt idx="1">
                  <c:v>Provinsi Papua Barat</c:v>
                </c:pt>
                <c:pt idx="2">
                  <c:v>Provinsi Gorontalo</c:v>
                </c:pt>
                <c:pt idx="3">
                  <c:v>Provinsi Sulawesi Tengah</c:v>
                </c:pt>
                <c:pt idx="4">
                  <c:v>Provinsi Sulawesi Tenggara</c:v>
                </c:pt>
                <c:pt idx="5">
                  <c:v>Provinsi Kalimantan Barat</c:v>
                </c:pt>
                <c:pt idx="6">
                  <c:v>Provinsi Sulawesi Selatan</c:v>
                </c:pt>
                <c:pt idx="7">
                  <c:v>Provinsi Sumatera Barat</c:v>
                </c:pt>
                <c:pt idx="8">
                  <c:v>Provinsi Bangka Belitung</c:v>
                </c:pt>
                <c:pt idx="9">
                  <c:v>Provinsi Bengkulu</c:v>
                </c:pt>
                <c:pt idx="10">
                  <c:v>Provinsi Bali</c:v>
                </c:pt>
                <c:pt idx="11">
                  <c:v>Provinsi Maluku</c:v>
                </c:pt>
                <c:pt idx="12">
                  <c:v>Provinsi Nanggroe Aceh Darussalam</c:v>
                </c:pt>
                <c:pt idx="13">
                  <c:v>Provinsi DI Yogyakarta</c:v>
                </c:pt>
                <c:pt idx="14">
                  <c:v>Provinsi Maluku Utara</c:v>
                </c:pt>
                <c:pt idx="15">
                  <c:v>Provinsi Lampung</c:v>
                </c:pt>
                <c:pt idx="16">
                  <c:v>Provinsi Jambi</c:v>
                </c:pt>
                <c:pt idx="17">
                  <c:v>Provinsi Kalimantan Selatan</c:v>
                </c:pt>
                <c:pt idx="18">
                  <c:v>Provinsi Jawa Barat</c:v>
                </c:pt>
                <c:pt idx="19">
                  <c:v>Provinsi Banten</c:v>
                </c:pt>
                <c:pt idx="20">
                  <c:v>Provinsi Kalimantan Tengah</c:v>
                </c:pt>
                <c:pt idx="21">
                  <c:v>Provinsi Jawa Tengah</c:v>
                </c:pt>
                <c:pt idx="22">
                  <c:v>Provinsi Riau</c:v>
                </c:pt>
                <c:pt idx="23">
                  <c:v>Provinsi Nusa Tenggara Barat</c:v>
                </c:pt>
                <c:pt idx="24">
                  <c:v>Provinsi Kalimantan Timur</c:v>
                </c:pt>
                <c:pt idx="25">
                  <c:v>Provinsi DKI Jakarta</c:v>
                </c:pt>
                <c:pt idx="26">
                  <c:v>Provinsi Sulawesi Barat</c:v>
                </c:pt>
                <c:pt idx="27">
                  <c:v>Provinsi Sumatera Utara</c:v>
                </c:pt>
                <c:pt idx="28">
                  <c:v>Provinsi Nusa Tenggara Timur</c:v>
                </c:pt>
                <c:pt idx="29">
                  <c:v>Provinsi Jawa Timur</c:v>
                </c:pt>
                <c:pt idx="30">
                  <c:v>Provinsi Sumatera Selatan</c:v>
                </c:pt>
                <c:pt idx="31">
                  <c:v>Provinsi Kepulauan Riau</c:v>
                </c:pt>
                <c:pt idx="32">
                  <c:v>Provinsi Papua</c:v>
                </c:pt>
              </c:strCache>
            </c:strRef>
          </c:cat>
          <c:val>
            <c:numRef>
              <c:f>'Exercise Sahira Final'!$E$8:$E$40</c:f>
            </c:numRef>
          </c:val>
        </c:ser>
        <c:ser>
          <c:idx val="3"/>
          <c:order val="3"/>
          <c:invertIfNegative val="0"/>
          <c:cat>
            <c:strRef>
              <c:f>'Exercise Sahira Final'!$B$8:$B$40</c:f>
              <c:strCache>
                <c:ptCount val="33"/>
                <c:pt idx="0">
                  <c:v>Provinsi Sulawesi Utara</c:v>
                </c:pt>
                <c:pt idx="1">
                  <c:v>Provinsi Papua Barat</c:v>
                </c:pt>
                <c:pt idx="2">
                  <c:v>Provinsi Gorontalo</c:v>
                </c:pt>
                <c:pt idx="3">
                  <c:v>Provinsi Sulawesi Tengah</c:v>
                </c:pt>
                <c:pt idx="4">
                  <c:v>Provinsi Sulawesi Tenggara</c:v>
                </c:pt>
                <c:pt idx="5">
                  <c:v>Provinsi Kalimantan Barat</c:v>
                </c:pt>
                <c:pt idx="6">
                  <c:v>Provinsi Sulawesi Selatan</c:v>
                </c:pt>
                <c:pt idx="7">
                  <c:v>Provinsi Sumatera Barat</c:v>
                </c:pt>
                <c:pt idx="8">
                  <c:v>Provinsi Bangka Belitung</c:v>
                </c:pt>
                <c:pt idx="9">
                  <c:v>Provinsi Bengkulu</c:v>
                </c:pt>
                <c:pt idx="10">
                  <c:v>Provinsi Bali</c:v>
                </c:pt>
                <c:pt idx="11">
                  <c:v>Provinsi Maluku</c:v>
                </c:pt>
                <c:pt idx="12">
                  <c:v>Provinsi Nanggroe Aceh Darussalam</c:v>
                </c:pt>
                <c:pt idx="13">
                  <c:v>Provinsi DI Yogyakarta</c:v>
                </c:pt>
                <c:pt idx="14">
                  <c:v>Provinsi Maluku Utara</c:v>
                </c:pt>
                <c:pt idx="15">
                  <c:v>Provinsi Lampung</c:v>
                </c:pt>
                <c:pt idx="16">
                  <c:v>Provinsi Jambi</c:v>
                </c:pt>
                <c:pt idx="17">
                  <c:v>Provinsi Kalimantan Selatan</c:v>
                </c:pt>
                <c:pt idx="18">
                  <c:v>Provinsi Jawa Barat</c:v>
                </c:pt>
                <c:pt idx="19">
                  <c:v>Provinsi Banten</c:v>
                </c:pt>
                <c:pt idx="20">
                  <c:v>Provinsi Kalimantan Tengah</c:v>
                </c:pt>
                <c:pt idx="21">
                  <c:v>Provinsi Jawa Tengah</c:v>
                </c:pt>
                <c:pt idx="22">
                  <c:v>Provinsi Riau</c:v>
                </c:pt>
                <c:pt idx="23">
                  <c:v>Provinsi Nusa Tenggara Barat</c:v>
                </c:pt>
                <c:pt idx="24">
                  <c:v>Provinsi Kalimantan Timur</c:v>
                </c:pt>
                <c:pt idx="25">
                  <c:v>Provinsi DKI Jakarta</c:v>
                </c:pt>
                <c:pt idx="26">
                  <c:v>Provinsi Sulawesi Barat</c:v>
                </c:pt>
                <c:pt idx="27">
                  <c:v>Provinsi Sumatera Utara</c:v>
                </c:pt>
                <c:pt idx="28">
                  <c:v>Provinsi Nusa Tenggara Timur</c:v>
                </c:pt>
                <c:pt idx="29">
                  <c:v>Provinsi Jawa Timur</c:v>
                </c:pt>
                <c:pt idx="30">
                  <c:v>Provinsi Sumatera Selatan</c:v>
                </c:pt>
                <c:pt idx="31">
                  <c:v>Provinsi Kepulauan Riau</c:v>
                </c:pt>
                <c:pt idx="32">
                  <c:v>Provinsi Papua</c:v>
                </c:pt>
              </c:strCache>
            </c:strRef>
          </c:cat>
          <c:val>
            <c:numRef>
              <c:f>'Exercise Sahira Final'!$F$8:$F$40</c:f>
            </c:numRef>
          </c:val>
        </c:ser>
        <c:ser>
          <c:idx val="4"/>
          <c:order val="4"/>
          <c:tx>
            <c:v>(%) Realisasi</c:v>
          </c:tx>
          <c:spPr>
            <a:solidFill>
              <a:srgbClr val="FF0000"/>
            </a:solidFill>
          </c:spPr>
          <c:invertIfNegative val="0"/>
          <c:cat>
            <c:strRef>
              <c:f>'Exercise Sahira Final'!$B$8:$B$40</c:f>
              <c:strCache>
                <c:ptCount val="33"/>
                <c:pt idx="0">
                  <c:v>Provinsi Sulawesi Utara</c:v>
                </c:pt>
                <c:pt idx="1">
                  <c:v>Provinsi Papua Barat</c:v>
                </c:pt>
                <c:pt idx="2">
                  <c:v>Provinsi Gorontalo</c:v>
                </c:pt>
                <c:pt idx="3">
                  <c:v>Provinsi Sulawesi Tengah</c:v>
                </c:pt>
                <c:pt idx="4">
                  <c:v>Provinsi Sulawesi Tenggara</c:v>
                </c:pt>
                <c:pt idx="5">
                  <c:v>Provinsi Kalimantan Barat</c:v>
                </c:pt>
                <c:pt idx="6">
                  <c:v>Provinsi Sulawesi Selatan</c:v>
                </c:pt>
                <c:pt idx="7">
                  <c:v>Provinsi Sumatera Barat</c:v>
                </c:pt>
                <c:pt idx="8">
                  <c:v>Provinsi Bangka Belitung</c:v>
                </c:pt>
                <c:pt idx="9">
                  <c:v>Provinsi Bengkulu</c:v>
                </c:pt>
                <c:pt idx="10">
                  <c:v>Provinsi Bali</c:v>
                </c:pt>
                <c:pt idx="11">
                  <c:v>Provinsi Maluku</c:v>
                </c:pt>
                <c:pt idx="12">
                  <c:v>Provinsi Nanggroe Aceh Darussalam</c:v>
                </c:pt>
                <c:pt idx="13">
                  <c:v>Provinsi DI Yogyakarta</c:v>
                </c:pt>
                <c:pt idx="14">
                  <c:v>Provinsi Maluku Utara</c:v>
                </c:pt>
                <c:pt idx="15">
                  <c:v>Provinsi Lampung</c:v>
                </c:pt>
                <c:pt idx="16">
                  <c:v>Provinsi Jambi</c:v>
                </c:pt>
                <c:pt idx="17">
                  <c:v>Provinsi Kalimantan Selatan</c:v>
                </c:pt>
                <c:pt idx="18">
                  <c:v>Provinsi Jawa Barat</c:v>
                </c:pt>
                <c:pt idx="19">
                  <c:v>Provinsi Banten</c:v>
                </c:pt>
                <c:pt idx="20">
                  <c:v>Provinsi Kalimantan Tengah</c:v>
                </c:pt>
                <c:pt idx="21">
                  <c:v>Provinsi Jawa Tengah</c:v>
                </c:pt>
                <c:pt idx="22">
                  <c:v>Provinsi Riau</c:v>
                </c:pt>
                <c:pt idx="23">
                  <c:v>Provinsi Nusa Tenggara Barat</c:v>
                </c:pt>
                <c:pt idx="24">
                  <c:v>Provinsi Kalimantan Timur</c:v>
                </c:pt>
                <c:pt idx="25">
                  <c:v>Provinsi DKI Jakarta</c:v>
                </c:pt>
                <c:pt idx="26">
                  <c:v>Provinsi Sulawesi Barat</c:v>
                </c:pt>
                <c:pt idx="27">
                  <c:v>Provinsi Sumatera Utara</c:v>
                </c:pt>
                <c:pt idx="28">
                  <c:v>Provinsi Nusa Tenggara Timur</c:v>
                </c:pt>
                <c:pt idx="29">
                  <c:v>Provinsi Jawa Timur</c:v>
                </c:pt>
                <c:pt idx="30">
                  <c:v>Provinsi Sumatera Selatan</c:v>
                </c:pt>
                <c:pt idx="31">
                  <c:v>Provinsi Kepulauan Riau</c:v>
                </c:pt>
                <c:pt idx="32">
                  <c:v>Provinsi Papua</c:v>
                </c:pt>
              </c:strCache>
            </c:strRef>
          </c:cat>
          <c:val>
            <c:numRef>
              <c:f>'Exercise Sahira Final'!$G$8:$G$40</c:f>
              <c:numCache>
                <c:formatCode>#,##0.00</c:formatCode>
                <c:ptCount val="33"/>
                <c:pt idx="0">
                  <c:v>99.565809517405668</c:v>
                </c:pt>
                <c:pt idx="1">
                  <c:v>99.424727789658164</c:v>
                </c:pt>
                <c:pt idx="2">
                  <c:v>97.966332696446457</c:v>
                </c:pt>
                <c:pt idx="3">
                  <c:v>97.731769475260151</c:v>
                </c:pt>
                <c:pt idx="4">
                  <c:v>96.484895914514809</c:v>
                </c:pt>
                <c:pt idx="5">
                  <c:v>96.053619017000685</c:v>
                </c:pt>
                <c:pt idx="6">
                  <c:v>95.855674929784684</c:v>
                </c:pt>
                <c:pt idx="7">
                  <c:v>95.172504674057919</c:v>
                </c:pt>
                <c:pt idx="8">
                  <c:v>94.908662605806327</c:v>
                </c:pt>
                <c:pt idx="9">
                  <c:v>94.425815763560081</c:v>
                </c:pt>
                <c:pt idx="10">
                  <c:v>94.026668373353019</c:v>
                </c:pt>
                <c:pt idx="11">
                  <c:v>93.703098485324617</c:v>
                </c:pt>
                <c:pt idx="12">
                  <c:v>93.428726599740202</c:v>
                </c:pt>
                <c:pt idx="13">
                  <c:v>93.330441748224658</c:v>
                </c:pt>
                <c:pt idx="14">
                  <c:v>92.861229063369308</c:v>
                </c:pt>
                <c:pt idx="15">
                  <c:v>92.562461176965485</c:v>
                </c:pt>
                <c:pt idx="16">
                  <c:v>91.837082331414635</c:v>
                </c:pt>
                <c:pt idx="17">
                  <c:v>91.307482114083186</c:v>
                </c:pt>
                <c:pt idx="18">
                  <c:v>90.826479540346511</c:v>
                </c:pt>
                <c:pt idx="19">
                  <c:v>89.895865929313501</c:v>
                </c:pt>
                <c:pt idx="20">
                  <c:v>88.967961295566823</c:v>
                </c:pt>
                <c:pt idx="21">
                  <c:v>88.28531903161786</c:v>
                </c:pt>
                <c:pt idx="22">
                  <c:v>87.816342436974693</c:v>
                </c:pt>
                <c:pt idx="23">
                  <c:v>87.755381347041109</c:v>
                </c:pt>
                <c:pt idx="24">
                  <c:v>87.633399704107987</c:v>
                </c:pt>
                <c:pt idx="25">
                  <c:v>87.412981722627279</c:v>
                </c:pt>
                <c:pt idx="26">
                  <c:v>86.27609425291098</c:v>
                </c:pt>
                <c:pt idx="27">
                  <c:v>84.747445232850779</c:v>
                </c:pt>
                <c:pt idx="28">
                  <c:v>83.888561473074418</c:v>
                </c:pt>
                <c:pt idx="29">
                  <c:v>83.816657620261864</c:v>
                </c:pt>
                <c:pt idx="30">
                  <c:v>75.383214516427458</c:v>
                </c:pt>
                <c:pt idx="31">
                  <c:v>62.235956113695643</c:v>
                </c:pt>
                <c:pt idx="32">
                  <c:v>40.750886462971245</c:v>
                </c:pt>
              </c:numCache>
            </c:numRef>
          </c:val>
        </c:ser>
        <c:ser>
          <c:idx val="5"/>
          <c:order val="5"/>
          <c:tx>
            <c:v>(%) Alokasi</c:v>
          </c:tx>
          <c:spPr>
            <a:solidFill>
              <a:srgbClr val="FFC000"/>
            </a:solidFill>
          </c:spPr>
          <c:invertIfNegative val="0"/>
          <c:cat>
            <c:strRef>
              <c:f>'Exercise Sahira Final'!$B$8:$B$40</c:f>
              <c:strCache>
                <c:ptCount val="33"/>
                <c:pt idx="0">
                  <c:v>Provinsi Sulawesi Utara</c:v>
                </c:pt>
                <c:pt idx="1">
                  <c:v>Provinsi Papua Barat</c:v>
                </c:pt>
                <c:pt idx="2">
                  <c:v>Provinsi Gorontalo</c:v>
                </c:pt>
                <c:pt idx="3">
                  <c:v>Provinsi Sulawesi Tengah</c:v>
                </c:pt>
                <c:pt idx="4">
                  <c:v>Provinsi Sulawesi Tenggara</c:v>
                </c:pt>
                <c:pt idx="5">
                  <c:v>Provinsi Kalimantan Barat</c:v>
                </c:pt>
                <c:pt idx="6">
                  <c:v>Provinsi Sulawesi Selatan</c:v>
                </c:pt>
                <c:pt idx="7">
                  <c:v>Provinsi Sumatera Barat</c:v>
                </c:pt>
                <c:pt idx="8">
                  <c:v>Provinsi Bangka Belitung</c:v>
                </c:pt>
                <c:pt idx="9">
                  <c:v>Provinsi Bengkulu</c:v>
                </c:pt>
                <c:pt idx="10">
                  <c:v>Provinsi Bali</c:v>
                </c:pt>
                <c:pt idx="11">
                  <c:v>Provinsi Maluku</c:v>
                </c:pt>
                <c:pt idx="12">
                  <c:v>Provinsi Nanggroe Aceh Darussalam</c:v>
                </c:pt>
                <c:pt idx="13">
                  <c:v>Provinsi DI Yogyakarta</c:v>
                </c:pt>
                <c:pt idx="14">
                  <c:v>Provinsi Maluku Utara</c:v>
                </c:pt>
                <c:pt idx="15">
                  <c:v>Provinsi Lampung</c:v>
                </c:pt>
                <c:pt idx="16">
                  <c:v>Provinsi Jambi</c:v>
                </c:pt>
                <c:pt idx="17">
                  <c:v>Provinsi Kalimantan Selatan</c:v>
                </c:pt>
                <c:pt idx="18">
                  <c:v>Provinsi Jawa Barat</c:v>
                </c:pt>
                <c:pt idx="19">
                  <c:v>Provinsi Banten</c:v>
                </c:pt>
                <c:pt idx="20">
                  <c:v>Provinsi Kalimantan Tengah</c:v>
                </c:pt>
                <c:pt idx="21">
                  <c:v>Provinsi Jawa Tengah</c:v>
                </c:pt>
                <c:pt idx="22">
                  <c:v>Provinsi Riau</c:v>
                </c:pt>
                <c:pt idx="23">
                  <c:v>Provinsi Nusa Tenggara Barat</c:v>
                </c:pt>
                <c:pt idx="24">
                  <c:v>Provinsi Kalimantan Timur</c:v>
                </c:pt>
                <c:pt idx="25">
                  <c:v>Provinsi DKI Jakarta</c:v>
                </c:pt>
                <c:pt idx="26">
                  <c:v>Provinsi Sulawesi Barat</c:v>
                </c:pt>
                <c:pt idx="27">
                  <c:v>Provinsi Sumatera Utara</c:v>
                </c:pt>
                <c:pt idx="28">
                  <c:v>Provinsi Nusa Tenggara Timur</c:v>
                </c:pt>
                <c:pt idx="29">
                  <c:v>Provinsi Jawa Timur</c:v>
                </c:pt>
                <c:pt idx="30">
                  <c:v>Provinsi Sumatera Selatan</c:v>
                </c:pt>
                <c:pt idx="31">
                  <c:v>Provinsi Kepulauan Riau</c:v>
                </c:pt>
                <c:pt idx="32">
                  <c:v>Provinsi Papua</c:v>
                </c:pt>
              </c:strCache>
            </c:strRef>
          </c:cat>
          <c:val>
            <c:numRef>
              <c:f>'Exercise Sahira Final'!$H$8:$H$40</c:f>
              <c:numCache>
                <c:formatCode>#,##0.00</c:formatCode>
                <c:ptCount val="33"/>
                <c:pt idx="0">
                  <c:v>0.43419048259424675</c:v>
                </c:pt>
                <c:pt idx="1">
                  <c:v>0.57527221034185061</c:v>
                </c:pt>
                <c:pt idx="2">
                  <c:v>2.033667303553484</c:v>
                </c:pt>
                <c:pt idx="3">
                  <c:v>2.2682305247399492</c:v>
                </c:pt>
                <c:pt idx="4">
                  <c:v>3.5151040854851914</c:v>
                </c:pt>
                <c:pt idx="5">
                  <c:v>3.9463809829993171</c:v>
                </c:pt>
                <c:pt idx="6">
                  <c:v>4.1443250702152383</c:v>
                </c:pt>
                <c:pt idx="7">
                  <c:v>4.8274953259420244</c:v>
                </c:pt>
                <c:pt idx="8">
                  <c:v>5.0913373941937046</c:v>
                </c:pt>
                <c:pt idx="9">
                  <c:v>5.5741842364399083</c:v>
                </c:pt>
                <c:pt idx="10">
                  <c:v>5.9733316266469672</c:v>
                </c:pt>
                <c:pt idx="11">
                  <c:v>6.2969015146753815</c:v>
                </c:pt>
                <c:pt idx="12">
                  <c:v>6.5712734002598037</c:v>
                </c:pt>
                <c:pt idx="13">
                  <c:v>6.6695582517753378</c:v>
                </c:pt>
                <c:pt idx="14">
                  <c:v>7.1387709366307881</c:v>
                </c:pt>
                <c:pt idx="15">
                  <c:v>7.4375388230344441</c:v>
                </c:pt>
                <c:pt idx="16">
                  <c:v>8.1629176685852727</c:v>
                </c:pt>
                <c:pt idx="17">
                  <c:v>8.6925178859167005</c:v>
                </c:pt>
                <c:pt idx="18">
                  <c:v>9.1735204596534885</c:v>
                </c:pt>
                <c:pt idx="19">
                  <c:v>10.10413407068657</c:v>
                </c:pt>
                <c:pt idx="20">
                  <c:v>11.032038704433191</c:v>
                </c:pt>
                <c:pt idx="21">
                  <c:v>11.71468096838214</c:v>
                </c:pt>
                <c:pt idx="22">
                  <c:v>12.183657563025216</c:v>
                </c:pt>
                <c:pt idx="23">
                  <c:v>12.244618652958767</c:v>
                </c:pt>
                <c:pt idx="24">
                  <c:v>12.366600295892024</c:v>
                </c:pt>
                <c:pt idx="25">
                  <c:v>12.587018277372707</c:v>
                </c:pt>
                <c:pt idx="26">
                  <c:v>13.723905747089018</c:v>
                </c:pt>
                <c:pt idx="27">
                  <c:v>15.252554767149231</c:v>
                </c:pt>
                <c:pt idx="28">
                  <c:v>16.111438526925539</c:v>
                </c:pt>
                <c:pt idx="29">
                  <c:v>16.183342379738111</c:v>
                </c:pt>
                <c:pt idx="30">
                  <c:v>24.616785483572531</c:v>
                </c:pt>
                <c:pt idx="31">
                  <c:v>37.764043886304357</c:v>
                </c:pt>
                <c:pt idx="32">
                  <c:v>59.249113537028776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359040"/>
        <c:axId val="64364928"/>
      </c:barChart>
      <c:catAx>
        <c:axId val="64359040"/>
        <c:scaling>
          <c:orientation val="minMax"/>
        </c:scaling>
        <c:delete val="0"/>
        <c:axPos val="l"/>
        <c:majorTickMark val="out"/>
        <c:minorTickMark val="none"/>
        <c:tickLblPos val="nextTo"/>
        <c:crossAx val="64364928"/>
        <c:crosses val="autoZero"/>
        <c:auto val="1"/>
        <c:lblAlgn val="ctr"/>
        <c:lblOffset val="100"/>
        <c:noMultiLvlLbl val="0"/>
      </c:catAx>
      <c:valAx>
        <c:axId val="64364928"/>
        <c:scaling>
          <c:orientation val="minMax"/>
          <c:max val="100"/>
        </c:scaling>
        <c:delete val="0"/>
        <c:axPos val="b"/>
        <c:majorGridlines/>
        <c:numFmt formatCode="#,##0.00" sourceLinked="1"/>
        <c:majorTickMark val="out"/>
        <c:minorTickMark val="none"/>
        <c:tickLblPos val="nextTo"/>
        <c:crossAx val="64359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49F87-13AC-4615-AF89-4D1EB2E8E21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0335" y="9445169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9C9F4-0172-4B4B-95AB-29BE4DCA475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7843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4D399-4384-480C-A090-740DFE7FFF53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23448"/>
            <a:ext cx="545211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5169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8C220-CFB6-4A34-AD29-F3D87AEC5F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5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2615CB-97D1-4BBD-B764-BB60E699287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11912-C2CA-4CE0-B365-373CFD1B3A5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4B09A-F771-4E49-A697-85033EFD172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4B09A-F771-4E49-A697-85033EFD172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0D6F8-8158-4F09-8B4C-FA9A1138ED5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17B44-66AE-44F0-9057-AF4644B74E9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D4B09A-F771-4E49-A697-85033EFD172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69621-769D-4FFF-8565-D91A0C51D11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F4234-4DD1-4A86-966C-1BFFB8B52D2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5BF221-5A97-45B1-8CBB-88A82B234AF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3C804-432F-40D4-9755-19895962AF9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E:\coolPT25\bl13\nnbl13_2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6499" name="Picture 3" descr="E:\coolPT25\bl13\nbl13_1_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1913" y="1676400"/>
            <a:ext cx="2732087" cy="3962400"/>
          </a:xfrm>
          <a:prstGeom prst="rect">
            <a:avLst/>
          </a:prstGeom>
          <a:noFill/>
        </p:spPr>
      </p:pic>
      <p:sp>
        <p:nvSpPr>
          <p:cNvPr id="1065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895600"/>
            <a:ext cx="7772400" cy="1143000"/>
          </a:xfrm>
        </p:spPr>
        <p:txBody>
          <a:bodyPr/>
          <a:lstStyle>
            <a:lvl1pPr algn="ctr">
              <a:defRPr sz="5000">
                <a:solidFill>
                  <a:srgbClr val="000066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3366CC"/>
                </a:solidFill>
              </a:defRPr>
            </a:lvl1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5A51C10-CF7B-48C3-BCB3-1B551865B0A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51C10-CF7B-48C3-BCB3-1B551865B0A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51C10-CF7B-48C3-BCB3-1B551865B0A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38187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4000" y="1295400"/>
            <a:ext cx="73914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FF498-E428-47DD-92E1-CC6D68D65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51C10-CF7B-48C3-BCB3-1B551865B0A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51C10-CF7B-48C3-BCB3-1B551865B0A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51C10-CF7B-48C3-BCB3-1B551865B0A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51C10-CF7B-48C3-BCB3-1B551865B0A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51C10-CF7B-48C3-BCB3-1B551865B0A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51C10-CF7B-48C3-BCB3-1B551865B0A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51C10-CF7B-48C3-BCB3-1B551865B0A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51C10-CF7B-48C3-BCB3-1B551865B0A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E:\coolPT25\bl13\nnbl13_2_11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5475" name="Picture 3" descr="E:\coolPT25\bl13\nbl13_1_22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46938" y="0"/>
            <a:ext cx="1897062" cy="1905000"/>
          </a:xfrm>
          <a:prstGeom prst="rect">
            <a:avLst/>
          </a:prstGeom>
          <a:noFill/>
        </p:spPr>
      </p:pic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</a:defRPr>
            </a:lvl1pPr>
          </a:lstStyle>
          <a:p>
            <a:pPr algn="ctr"/>
            <a:fld id="{25A51C10-CF7B-48C3-BCB3-1B551865B0A0}" type="datetimeFigureOut">
              <a:rPr lang="en-US" smtClean="0"/>
              <a:pPr algn="ctr"/>
              <a:t>6/18/2014</a:t>
            </a:fld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 algn="l"/>
            <a:endParaRPr lang="en-US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054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8E69E788-8BCF-4189-85ED-687340EF9B0E}" type="slidenum">
              <a:rPr lang="en-US" smtClean="0"/>
              <a:pPr/>
              <a:t>‹#›</a:t>
            </a:fld>
            <a:endParaRPr lang="en-US" sz="14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8839200" y="0"/>
            <a:ext cx="3048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82" name="Freeform 10"/>
          <p:cNvSpPr>
            <a:spLocks/>
          </p:cNvSpPr>
          <p:nvPr/>
        </p:nvSpPr>
        <p:spPr bwMode="auto">
          <a:xfrm>
            <a:off x="8166100" y="-9525"/>
            <a:ext cx="901700" cy="304800"/>
          </a:xfrm>
          <a:custGeom>
            <a:avLst/>
            <a:gdLst/>
            <a:ahLst/>
            <a:cxnLst>
              <a:cxn ang="0">
                <a:pos x="424" y="192"/>
              </a:cxn>
              <a:cxn ang="0">
                <a:pos x="88" y="144"/>
              </a:cxn>
              <a:cxn ang="0">
                <a:pos x="0" y="6"/>
              </a:cxn>
              <a:cxn ang="0">
                <a:pos x="472" y="0"/>
              </a:cxn>
              <a:cxn ang="0">
                <a:pos x="568" y="96"/>
              </a:cxn>
              <a:cxn ang="0">
                <a:pos x="424" y="192"/>
              </a:cxn>
            </a:cxnLst>
            <a:rect l="0" t="0" r="r" b="b"/>
            <a:pathLst>
              <a:path w="568" h="192">
                <a:moveTo>
                  <a:pt x="424" y="192"/>
                </a:moveTo>
                <a:lnTo>
                  <a:pt x="88" y="144"/>
                </a:lnTo>
                <a:lnTo>
                  <a:pt x="0" y="6"/>
                </a:lnTo>
                <a:lnTo>
                  <a:pt x="472" y="0"/>
                </a:lnTo>
                <a:lnTo>
                  <a:pt x="568" y="96"/>
                </a:lnTo>
                <a:lnTo>
                  <a:pt x="424" y="1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rgbClr val="3366CC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rgbClr val="3366CC"/>
          </a:solidFill>
          <a:latin typeface="-쉬리B" pitchFamily="18" charset="-127"/>
          <a:ea typeface="-쉬리B" pitchFamily="18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rgbClr val="3366CC"/>
          </a:solidFill>
          <a:latin typeface="-쉬리B" pitchFamily="18" charset="-127"/>
          <a:ea typeface="-쉬리B" pitchFamily="18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rgbClr val="3366CC"/>
          </a:solidFill>
          <a:latin typeface="-쉬리B" pitchFamily="18" charset="-127"/>
          <a:ea typeface="-쉬리B" pitchFamily="18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rgbClr val="3366CC"/>
          </a:solidFill>
          <a:latin typeface="-쉬리B" pitchFamily="18" charset="-127"/>
          <a:ea typeface="-쉬리B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rgbClr val="3366CC"/>
          </a:solidFill>
          <a:latin typeface="-쉬리B" pitchFamily="18" charset="-127"/>
          <a:ea typeface="-쉬리B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rgbClr val="3366CC"/>
          </a:solidFill>
          <a:latin typeface="-쉬리B" pitchFamily="18" charset="-127"/>
          <a:ea typeface="-쉬리B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rgbClr val="3366CC"/>
          </a:solidFill>
          <a:latin typeface="-쉬리B" pitchFamily="18" charset="-127"/>
          <a:ea typeface="-쉬리B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rgbClr val="3366CC"/>
          </a:solidFill>
          <a:latin typeface="-쉬리B" pitchFamily="18" charset="-127"/>
          <a:ea typeface="-쉬리B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500">
          <a:solidFill>
            <a:srgbClr val="2828A0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500">
          <a:solidFill>
            <a:srgbClr val="2828A0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500">
          <a:solidFill>
            <a:srgbClr val="2828A0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500">
          <a:solidFill>
            <a:srgbClr val="2828A0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500">
          <a:solidFill>
            <a:srgbClr val="2828A0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500">
          <a:solidFill>
            <a:srgbClr val="2828A0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500">
          <a:solidFill>
            <a:srgbClr val="2828A0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500">
          <a:solidFill>
            <a:srgbClr val="2828A0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500">
          <a:solidFill>
            <a:srgbClr val="2828A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047690"/>
            <a:ext cx="8763000" cy="2167128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Agency FB" pitchFamily="34" charset="0"/>
              </a:rPr>
              <a:t>MENU DEKONSENTRASI</a:t>
            </a:r>
            <a:br>
              <a:rPr lang="en-US" sz="4800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gency FB" pitchFamily="34" charset="0"/>
              </a:rPr>
              <a:t>SETDITJEN BINFAR DAN ALKES</a:t>
            </a:r>
            <a:br>
              <a:rPr lang="en-US" sz="4800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Agency FB" pitchFamily="34" charset="0"/>
              </a:rPr>
              <a:t>TAHUN 2015</a:t>
            </a:r>
            <a:endParaRPr lang="en-US" sz="4800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4" name="TextBox 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714348" y="5357826"/>
            <a:ext cx="78203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Sekretari</a:t>
            </a:r>
            <a:r>
              <a:rPr lang="id-ID" sz="2800" dirty="0" smtClean="0">
                <a:solidFill>
                  <a:schemeClr val="tx1"/>
                </a:solidFill>
                <a:latin typeface="Agency FB" pitchFamily="34" charset="0"/>
              </a:rPr>
              <a:t>at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gency FB" pitchFamily="34" charset="0"/>
              </a:rPr>
              <a:t>Ditjen</a:t>
            </a:r>
            <a:r>
              <a:rPr lang="en-US" sz="28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gency FB" pitchFamily="34" charset="0"/>
              </a:rPr>
              <a:t>Binfar</a:t>
            </a:r>
            <a:r>
              <a:rPr lang="en-US" sz="28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gency FB" pitchFamily="34" charset="0"/>
              </a:rPr>
              <a:t>Alkes</a:t>
            </a:r>
            <a:endParaRPr lang="en-US" sz="2800" dirty="0">
              <a:solidFill>
                <a:schemeClr val="tx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56"/>
            <a:ext cx="871540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gency FB" pitchFamily="34" charset="0"/>
              </a:rPr>
              <a:t>Daftar Provinsi per Regional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700" dirty="0" smtClean="0">
                <a:solidFill>
                  <a:schemeClr val="tx1"/>
                </a:solidFill>
                <a:latin typeface="Agency FB" pitchFamily="34" charset="0"/>
              </a:rPr>
              <a:t>(</a:t>
            </a:r>
            <a:r>
              <a:rPr lang="en-US" sz="2700" dirty="0" err="1" smtClean="0">
                <a:solidFill>
                  <a:schemeClr val="tx1"/>
                </a:solidFill>
                <a:latin typeface="Agency FB" pitchFamily="34" charset="0"/>
              </a:rPr>
              <a:t>Lanjutan</a:t>
            </a:r>
            <a:r>
              <a:rPr lang="en-US" sz="2700" dirty="0" smtClean="0">
                <a:solidFill>
                  <a:schemeClr val="tx1"/>
                </a:solidFill>
                <a:latin typeface="Agency FB" pitchFamily="34" charset="0"/>
              </a:rPr>
              <a:t>…)</a:t>
            </a:r>
            <a:endParaRPr lang="id-ID" sz="2700" dirty="0">
              <a:solidFill>
                <a:schemeClr val="tx1"/>
              </a:solidFill>
              <a:latin typeface="Agency FB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11914"/>
              </p:ext>
            </p:extLst>
          </p:nvPr>
        </p:nvGraphicFramePr>
        <p:xfrm>
          <a:off x="357158" y="857232"/>
          <a:ext cx="8572560" cy="5822928"/>
        </p:xfrm>
        <a:graphic>
          <a:graphicData uri="http://schemas.openxmlformats.org/drawingml/2006/table">
            <a:tbl>
              <a:tblPr/>
              <a:tblGrid>
                <a:gridCol w="705501"/>
                <a:gridCol w="3115958"/>
                <a:gridCol w="1620445"/>
                <a:gridCol w="1602072"/>
                <a:gridCol w="1528584"/>
              </a:tblGrid>
              <a:tr h="1283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4886" marR="4886" marT="4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PROVINSI/KAB/KOTA</a:t>
                      </a:r>
                    </a:p>
                  </a:txBody>
                  <a:tcPr marL="4886" marR="4886" marT="4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PESERTA PROVINSI</a:t>
                      </a:r>
                    </a:p>
                  </a:txBody>
                  <a:tcPr marL="4886" marR="4886" marT="4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PESERTA KAB/KOTA</a:t>
                      </a:r>
                    </a:p>
                  </a:txBody>
                  <a:tcPr marL="4886" marR="4886" marT="4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886" marR="4886" marT="4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837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Tahap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II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Sulawesi 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Tengah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86" marR="4886" marT="48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4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86" marR="4886" marT="4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86" marR="4886" marT="4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86" marR="4886" marT="4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86" marR="4886" marT="4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886" marR="4886" marT="48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Timur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(43)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DI Yogyakarta (10)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Bali (14)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Kalimantan Selatan (18)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Kalimantan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Timur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Gorontalo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(11)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Provinsi Nusa Tenggara Barat (15)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Provinsi Nusa Tenggara Timur (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Sulawesi Utara (20)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Sulawesi Barat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Sulawesi Tenggara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Sulawesi Tengah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Sulawesi Selatan (29)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Maluku (16)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Maluku Utara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Papua (34)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Papua Barat (16)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Kalimantan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Utara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(10)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201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8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569325" cy="1476362"/>
          </a:xfrm>
          <a:gradFill rotWithShape="1">
            <a:gsLst>
              <a:gs pos="0">
                <a:srgbClr val="ADAE96"/>
              </a:gs>
              <a:gs pos="50000">
                <a:srgbClr val="F8F9D7"/>
              </a:gs>
              <a:gs pos="100000">
                <a:srgbClr val="ADAE96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Menu </a:t>
            </a:r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Wajib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2 :</a:t>
            </a:r>
            <a:b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Pemutakhiran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Data </a:t>
            </a:r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Kefarmasian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Alkes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b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Tk. </a:t>
            </a:r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Provinsi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Profil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Kefarmasian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981200"/>
            <a:ext cx="8572560" cy="4267200"/>
          </a:xfrm>
          <a:solidFill>
            <a:schemeClr val="accent4">
              <a:lumMod val="50000"/>
              <a:alpha val="52000"/>
            </a:schemeClr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Alasan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Kegiatan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Dibutuhkan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kefarmasian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alat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kesehatan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lengkap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,    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akurat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terkini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Tersedianya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informasi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lengkap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akurat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mutakhir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dapat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mendukung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pengelolaan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kesehatan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baik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aspek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koordinasi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maupun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kepentingan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monitoring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pemantauan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data yang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dilaksanakan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terpadu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terencana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serta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pendukung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informasi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bahan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acuan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dalam</a:t>
            </a:r>
            <a:endParaRPr lang="en-US" sz="24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400" dirty="0">
                <a:solidFill>
                  <a:schemeClr val="tx1"/>
                </a:solidFill>
                <a:latin typeface="Agency FB" pitchFamily="34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pengambilan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keputusan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Metode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Pelaksanaan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Metode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pertemuan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ceramah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diskusi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interaktif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membahas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pengelolaan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masing-masing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kabupaten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kota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penanggung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jawab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program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tingkat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provinsi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terakhir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dilakukan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desk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ketersediaan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data yang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ada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masing-masing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kabupaten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kota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642918"/>
            <a:ext cx="8713788" cy="1284273"/>
          </a:xfrm>
          <a:gradFill rotWithShape="1">
            <a:gsLst>
              <a:gs pos="0">
                <a:srgbClr val="9BC2C2"/>
              </a:gs>
              <a:gs pos="50000">
                <a:srgbClr val="CCFFFF"/>
              </a:gs>
              <a:gs pos="100000">
                <a:srgbClr val="9BC2C2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Menu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Wajib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3 :</a:t>
            </a:r>
            <a:b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Perencanaan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Evaluasi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Dana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Alokasi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Khusus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(DAK)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276476"/>
            <a:ext cx="8715436" cy="3867168"/>
          </a:xfrm>
          <a:solidFill>
            <a:schemeClr val="accent3">
              <a:lumMod val="50000"/>
              <a:alpha val="33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Alasan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Diperlukannya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Agency FB" pitchFamily="34" charset="0"/>
              </a:rPr>
              <a:t>perencanaan Dana Alokasi Khusus melalui evaluasi yang baik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: </a:t>
            </a:r>
          </a:p>
          <a:p>
            <a:pPr marL="630238" lvl="1" indent="-269875">
              <a:lnSpc>
                <a:spcPct val="8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Tercapainya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perencanaan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anggaran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Dana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Alokasi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khusus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tepat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sasaran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;</a:t>
            </a:r>
            <a:endParaRPr lang="id-ID" sz="24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 marL="630238" lvl="1" indent="-269875">
              <a:lnSpc>
                <a:spcPct val="80000"/>
              </a:lnSpc>
            </a:pPr>
            <a:r>
              <a:rPr lang="id-ID" sz="2400" dirty="0" smtClean="0">
                <a:solidFill>
                  <a:schemeClr val="tx1"/>
                </a:solidFill>
                <a:latin typeface="Agency FB" pitchFamily="34" charset="0"/>
              </a:rPr>
              <a:t>Sosialisasi Data Dasar DAK di tiap provinsi untuk perencanaan tahun berikutnya.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</a:p>
          <a:p>
            <a:pPr marL="630238" lvl="1" indent="-269875">
              <a:lnSpc>
                <a:spcPct val="8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Mengetahui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kendala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pelaksanaan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anggaran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DAK;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Metode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Pelaksanaan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Metode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pertemuan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ceramah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diskusi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interaktif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dihadiri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narasumber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pusat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peserta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provinsi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kabupaten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pelaksana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Agency FB" pitchFamily="34" charset="0"/>
              </a:rPr>
              <a:t>DAK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id-ID" sz="2400" dirty="0" smtClean="0">
                <a:solidFill>
                  <a:schemeClr val="tx1"/>
                </a:solidFill>
                <a:latin typeface="Agency FB" pitchFamily="34" charset="0"/>
              </a:rPr>
              <a:t>Subbidang Pelayanan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Kefarmasian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.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571480"/>
            <a:ext cx="8572560" cy="1089009"/>
          </a:xfrm>
          <a:gradFill rotWithShape="1">
            <a:gsLst>
              <a:gs pos="0">
                <a:srgbClr val="CC99FF"/>
              </a:gs>
              <a:gs pos="50000">
                <a:srgbClr val="E7CFFF"/>
              </a:gs>
              <a:gs pos="100000">
                <a:srgbClr val="CC99FF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Menu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Wajib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4 :</a:t>
            </a:r>
            <a:b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Advokasi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Pelaksanaan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SAI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Ditjen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Binfar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&amp;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Alkes</a:t>
            </a:r>
            <a:endParaRPr lang="en-US" sz="3200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881188"/>
            <a:ext cx="8572560" cy="4405332"/>
          </a:xfrm>
          <a:solidFill>
            <a:schemeClr val="accent1">
              <a:lumMod val="50000"/>
              <a:alpha val="37000"/>
            </a:schemeClr>
          </a:solidFill>
          <a:ln>
            <a:solidFill>
              <a:srgbClr val="000000"/>
            </a:solidFill>
          </a:ln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Alasan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Kegiatan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: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Memastikan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seluruh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satuan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kerja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bawah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Ditjen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Binfar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Alkes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dapat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mempertanggungjawabkan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anggaran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dikelola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terutama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anggaran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berasal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dari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 TP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Ditjen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Binfar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Alkes</a:t>
            </a:r>
            <a:endParaRPr lang="en-US" sz="22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 marL="457200" indent="-457200">
              <a:lnSpc>
                <a:spcPct val="80000"/>
              </a:lnSpc>
            </a:pPr>
            <a:endParaRPr lang="en-US" sz="22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Tujuan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: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Tercapainya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laporan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keuangan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Satker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(07) Program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Kefarmasian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akura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,      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lengkap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transparan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tepat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waktu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  <a:p>
            <a:pPr marL="457200" indent="-457200">
              <a:lnSpc>
                <a:spcPct val="80000"/>
              </a:lnSpc>
            </a:pPr>
            <a:endParaRPr lang="en-US" sz="22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Metode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Pelaksanaan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: 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Pertemuan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konsolidasi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penyusunan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Laporan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Dana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Dekonsentrasi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Tugas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Pembantuan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Provinsi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dilaksanakan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sebelum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Pertemuan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Penyusunan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Laporan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Keuangan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tingkat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Nasional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Monitoring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Evaluasi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Petugas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Provinsi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ke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Kabupaten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/Kota.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Konsultasi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Teknis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petugas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Provinsi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ke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Pusat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188913"/>
            <a:ext cx="8643997" cy="981075"/>
          </a:xfrm>
          <a:solidFill>
            <a:srgbClr val="FFCC99"/>
          </a:solidFill>
          <a:ln>
            <a:solidFill>
              <a:srgbClr val="000000"/>
            </a:solidFill>
          </a:ln>
        </p:spPr>
        <p:txBody>
          <a:bodyPr anchor="ctr" anchorCtr="1"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gency FB" pitchFamily="34" charset="0"/>
              </a:rPr>
              <a:t>REALISASI </a:t>
            </a:r>
            <a:br>
              <a:rPr lang="en-US" sz="3200" b="1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gency FB" pitchFamily="34" charset="0"/>
              </a:rPr>
              <a:t>DEKONSENTRASI TAHUN 2012 (%)</a:t>
            </a:r>
            <a:endParaRPr lang="en-US" sz="4400" b="1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14281" y="1428736"/>
          <a:ext cx="8715437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76"/>
            <a:ext cx="8572560" cy="857232"/>
          </a:xfrm>
          <a:solidFill>
            <a:srgbClr val="FFCC99"/>
          </a:solidFill>
          <a:ln>
            <a:solidFill>
              <a:srgbClr val="000000"/>
            </a:solidFill>
          </a:ln>
        </p:spPr>
        <p:txBody>
          <a:bodyPr anchor="ctr" anchorCtr="1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gency FB" pitchFamily="34" charset="0"/>
              </a:rPr>
              <a:t>REALISASI </a:t>
            </a:r>
            <a:br>
              <a:rPr lang="en-US" sz="2800" b="1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Agency FB" pitchFamily="34" charset="0"/>
              </a:rPr>
              <a:t>DEKONSENTRASI TAHUN 2013 (%)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285719" y="1142984"/>
          <a:ext cx="8572561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785813" y="298450"/>
            <a:ext cx="7696200" cy="785813"/>
          </a:xfrm>
          <a:prstGeom prst="ellipse">
            <a:avLst/>
          </a:prstGeom>
          <a:solidFill>
            <a:srgbClr val="92D050">
              <a:alpha val="78038"/>
            </a:srgbClr>
          </a:solidFill>
          <a:ln w="25400" algn="ctr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 dirty="0">
                <a:solidFill>
                  <a:srgbClr val="080808"/>
                </a:solidFill>
                <a:cs typeface="Times New Roman" pitchFamily="18" charset="0"/>
              </a:rPr>
              <a:t>PERHITUNGAN ALOKASI DEKON </a:t>
            </a:r>
            <a:r>
              <a:rPr lang="en-US" b="1" dirty="0" smtClean="0">
                <a:solidFill>
                  <a:srgbClr val="080808"/>
                </a:solidFill>
                <a:cs typeface="Times New Roman" pitchFamily="18" charset="0"/>
              </a:rPr>
              <a:t>2015</a:t>
            </a:r>
            <a:endParaRPr lang="id-ID" b="1" dirty="0">
              <a:solidFill>
                <a:srgbClr val="080808"/>
              </a:solidFill>
              <a:cs typeface="Times New Roman" pitchFamily="18" charset="0"/>
            </a:endParaRPr>
          </a:p>
        </p:txBody>
      </p:sp>
      <p:sp>
        <p:nvSpPr>
          <p:cNvPr id="9219" name="Flowchart: Document 17"/>
          <p:cNvSpPr>
            <a:spLocks noChangeArrowheads="1"/>
          </p:cNvSpPr>
          <p:nvPr/>
        </p:nvSpPr>
        <p:spPr bwMode="auto">
          <a:xfrm>
            <a:off x="2500298" y="5929313"/>
            <a:ext cx="3929090" cy="928687"/>
          </a:xfrm>
          <a:prstGeom prst="flowChartDocument">
            <a:avLst/>
          </a:prstGeom>
          <a:solidFill>
            <a:schemeClr val="accent1"/>
          </a:solidFill>
          <a:ln w="25400" algn="ctr">
            <a:solidFill>
              <a:srgbClr val="695877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Franklin Gothic Heavy" pitchFamily="34" charset="0"/>
              </a:rPr>
              <a:t>ALOKASI</a:t>
            </a:r>
            <a:r>
              <a:rPr lang="id-ID" sz="2000" dirty="0" smtClean="0">
                <a:solidFill>
                  <a:schemeClr val="tx2">
                    <a:lumMod val="10000"/>
                  </a:schemeClr>
                </a:solidFill>
                <a:latin typeface="Franklin Gothic Heavy" pitchFamily="34" charset="0"/>
              </a:rPr>
              <a:t> DEKON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Franklin Gothic Heavy" pitchFamily="34" charset="0"/>
              </a:rPr>
              <a:t>/PROVINSI</a:t>
            </a:r>
            <a:endParaRPr lang="en-US" sz="2000" dirty="0">
              <a:solidFill>
                <a:schemeClr val="tx2">
                  <a:lumMod val="10000"/>
                </a:schemeClr>
              </a:solidFill>
              <a:latin typeface="Franklin Gothic Heavy" pitchFamily="34" charset="0"/>
            </a:endParaRPr>
          </a:p>
          <a:p>
            <a:pPr algn="ctr" eaLnBrk="1" hangingPunct="1"/>
            <a:r>
              <a:rPr lang="en-US" sz="2000" dirty="0">
                <a:solidFill>
                  <a:schemeClr val="tx2">
                    <a:lumMod val="10000"/>
                  </a:schemeClr>
                </a:solidFill>
                <a:latin typeface="Franklin Gothic Heavy" pitchFamily="34" charset="0"/>
              </a:rPr>
              <a:t>T.A. 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  <a:latin typeface="Franklin Gothic Heavy" pitchFamily="34" charset="0"/>
              </a:rPr>
              <a:t>2015</a:t>
            </a:r>
            <a:endParaRPr lang="en-US" sz="2000" dirty="0">
              <a:solidFill>
                <a:schemeClr val="tx2">
                  <a:lumMod val="10000"/>
                </a:schemeClr>
              </a:solidFill>
              <a:latin typeface="Franklin Gothic Heavy" pitchFamily="34" charset="0"/>
            </a:endParaRPr>
          </a:p>
        </p:txBody>
      </p:sp>
      <p:graphicFrame>
        <p:nvGraphicFramePr>
          <p:cNvPr id="6169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984421"/>
              </p:ext>
            </p:extLst>
          </p:nvPr>
        </p:nvGraphicFramePr>
        <p:xfrm>
          <a:off x="2447924" y="1219200"/>
          <a:ext cx="3910026" cy="2628900"/>
        </p:xfrm>
        <a:graphic>
          <a:graphicData uri="http://schemas.openxmlformats.org/drawingml/2006/table">
            <a:tbl>
              <a:tblPr/>
              <a:tblGrid>
                <a:gridCol w="3910026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C605F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1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FORMULA TEKNIS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717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AutoNum type="arabicPeriod"/>
                        <a:tabLst/>
                      </a:pPr>
                      <a:r>
                        <a:rPr kumimoji="1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Alokasi Minimal (500 jt)</a:t>
                      </a: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AutoNum type="arabicPeriod"/>
                        <a:tabLst/>
                      </a:pPr>
                      <a:r>
                        <a:rPr kumimoji="1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Indeks Jumlah Kabupaten/Kota (Bobot 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1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0%)</a:t>
                      </a: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AutoNum type="arabicPeriod"/>
                        <a:tabLst/>
                      </a:pPr>
                      <a:r>
                        <a:rPr kumimoji="1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Indeks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1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Jumlah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1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Sarana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1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Farmasi</a:t>
                      </a:r>
                      <a:r>
                        <a:rPr kumimoji="1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(Bobot 10%)</a:t>
                      </a: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AutoNum type="arabicPeriod"/>
                        <a:tabLst/>
                      </a:pPr>
                      <a:r>
                        <a:rPr kumimoji="1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Indeks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Regional</a:t>
                      </a:r>
                      <a:r>
                        <a:rPr kumimoji="1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(Bobot 30 %)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AutoNum type="arabicPeriod"/>
                        <a:tabLst/>
                      </a:pPr>
                      <a:r>
                        <a:rPr kumimoji="1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Indeks Realisasi </a:t>
                      </a:r>
                      <a:r>
                        <a:rPr kumimoji="1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2013</a:t>
                      </a:r>
                      <a:endParaRPr kumimoji="1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1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     (Bobot  </a:t>
                      </a: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1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0%)</a:t>
                      </a: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6" name="Striped Right Arrow 15"/>
          <p:cNvSpPr>
            <a:spLocks noChangeArrowheads="1"/>
          </p:cNvSpPr>
          <p:nvPr/>
        </p:nvSpPr>
        <p:spPr bwMode="auto">
          <a:xfrm rot="5400000">
            <a:off x="4131469" y="5164931"/>
            <a:ext cx="357187" cy="1000125"/>
          </a:xfrm>
          <a:custGeom>
            <a:avLst/>
            <a:gdLst>
              <a:gd name="T0" fmla="*/ 178595 w 357190"/>
              <a:gd name="T1" fmla="*/ 0 h 1000132"/>
              <a:gd name="T2" fmla="*/ 0 w 357190"/>
              <a:gd name="T3" fmla="*/ 500066 h 1000132"/>
              <a:gd name="T4" fmla="*/ 178595 w 357190"/>
              <a:gd name="T5" fmla="*/ 1000132 h 1000132"/>
              <a:gd name="T6" fmla="*/ 357190 w 357190"/>
              <a:gd name="T7" fmla="*/ 500066 h 1000132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5811 w 357190"/>
              <a:gd name="T13" fmla="*/ 250033 h 1000132"/>
              <a:gd name="T14" fmla="*/ 267893 w 357190"/>
              <a:gd name="T15" fmla="*/ 750099 h 10001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7190" h="1000132">
                <a:moveTo>
                  <a:pt x="0" y="250033"/>
                </a:moveTo>
                <a:lnTo>
                  <a:pt x="11162" y="250033"/>
                </a:lnTo>
                <a:lnTo>
                  <a:pt x="11162" y="750099"/>
                </a:lnTo>
                <a:lnTo>
                  <a:pt x="0" y="750099"/>
                </a:lnTo>
                <a:close/>
                <a:moveTo>
                  <a:pt x="22324" y="250033"/>
                </a:moveTo>
                <a:lnTo>
                  <a:pt x="44649" y="250033"/>
                </a:lnTo>
                <a:lnTo>
                  <a:pt x="44649" y="750099"/>
                </a:lnTo>
                <a:lnTo>
                  <a:pt x="22324" y="750099"/>
                </a:lnTo>
                <a:close/>
                <a:moveTo>
                  <a:pt x="55811" y="250033"/>
                </a:moveTo>
                <a:lnTo>
                  <a:pt x="178595" y="250033"/>
                </a:lnTo>
                <a:lnTo>
                  <a:pt x="178595" y="0"/>
                </a:lnTo>
                <a:lnTo>
                  <a:pt x="357190" y="500066"/>
                </a:lnTo>
                <a:lnTo>
                  <a:pt x="178595" y="1000132"/>
                </a:lnTo>
                <a:lnTo>
                  <a:pt x="178595" y="750099"/>
                </a:lnTo>
                <a:lnTo>
                  <a:pt x="55811" y="750099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9238" name="Flowchart: Punched Tape 18"/>
          <p:cNvSpPr>
            <a:spLocks noChangeArrowheads="1"/>
          </p:cNvSpPr>
          <p:nvPr/>
        </p:nvSpPr>
        <p:spPr bwMode="auto">
          <a:xfrm>
            <a:off x="2428860" y="4357694"/>
            <a:ext cx="3929090" cy="995356"/>
          </a:xfrm>
          <a:prstGeom prst="flowChartPunchedTape">
            <a:avLst/>
          </a:prstGeom>
          <a:solidFill>
            <a:srgbClr val="CCFFCC"/>
          </a:solidFill>
          <a:ln w="25400" algn="ctr">
            <a:solidFill>
              <a:srgbClr val="695877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600" dirty="0" smtClean="0">
                <a:solidFill>
                  <a:schemeClr val="tx2">
                    <a:lumMod val="10000"/>
                  </a:schemeClr>
                </a:solidFill>
                <a:latin typeface="Franklin Gothic Heavy" pitchFamily="34" charset="0"/>
              </a:rPr>
              <a:t>(TOTAL BOBOT INDEKS PROV/TOTAL 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Franklin Gothic Heavy" pitchFamily="34" charset="0"/>
              </a:rPr>
              <a:t>INDEKS) X PAGU ALOKASI</a:t>
            </a:r>
          </a:p>
        </p:txBody>
      </p:sp>
      <p:sp>
        <p:nvSpPr>
          <p:cNvPr id="21" name="Striped Right Arrow 20"/>
          <p:cNvSpPr>
            <a:spLocks noChangeArrowheads="1"/>
          </p:cNvSpPr>
          <p:nvPr/>
        </p:nvSpPr>
        <p:spPr bwMode="auto">
          <a:xfrm rot="5400000">
            <a:off x="4131468" y="3717132"/>
            <a:ext cx="357188" cy="1000125"/>
          </a:xfrm>
          <a:custGeom>
            <a:avLst/>
            <a:gdLst>
              <a:gd name="T0" fmla="*/ 178595 w 357190"/>
              <a:gd name="T1" fmla="*/ 0 h 1000132"/>
              <a:gd name="T2" fmla="*/ 0 w 357190"/>
              <a:gd name="T3" fmla="*/ 500066 h 1000132"/>
              <a:gd name="T4" fmla="*/ 178595 w 357190"/>
              <a:gd name="T5" fmla="*/ 1000132 h 1000132"/>
              <a:gd name="T6" fmla="*/ 357190 w 357190"/>
              <a:gd name="T7" fmla="*/ 500066 h 1000132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5811 w 357190"/>
              <a:gd name="T13" fmla="*/ 250033 h 1000132"/>
              <a:gd name="T14" fmla="*/ 267893 w 357190"/>
              <a:gd name="T15" fmla="*/ 750099 h 10001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7190" h="1000132">
                <a:moveTo>
                  <a:pt x="0" y="250033"/>
                </a:moveTo>
                <a:lnTo>
                  <a:pt x="11162" y="250033"/>
                </a:lnTo>
                <a:lnTo>
                  <a:pt x="11162" y="750099"/>
                </a:lnTo>
                <a:lnTo>
                  <a:pt x="0" y="750099"/>
                </a:lnTo>
                <a:close/>
                <a:moveTo>
                  <a:pt x="22324" y="250033"/>
                </a:moveTo>
                <a:lnTo>
                  <a:pt x="44649" y="250033"/>
                </a:lnTo>
                <a:lnTo>
                  <a:pt x="44649" y="750099"/>
                </a:lnTo>
                <a:lnTo>
                  <a:pt x="22324" y="750099"/>
                </a:lnTo>
                <a:close/>
                <a:moveTo>
                  <a:pt x="55811" y="250033"/>
                </a:moveTo>
                <a:lnTo>
                  <a:pt x="178595" y="250033"/>
                </a:lnTo>
                <a:lnTo>
                  <a:pt x="178595" y="0"/>
                </a:lnTo>
                <a:lnTo>
                  <a:pt x="357190" y="500066"/>
                </a:lnTo>
                <a:lnTo>
                  <a:pt x="178595" y="1000132"/>
                </a:lnTo>
                <a:lnTo>
                  <a:pt x="178595" y="750099"/>
                </a:lnTo>
                <a:lnTo>
                  <a:pt x="55811" y="750099"/>
                </a:lnTo>
                <a:close/>
              </a:path>
            </a:pathLst>
          </a:cu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785813" y="52387"/>
            <a:ext cx="7696200" cy="481013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ALOKASI DEKON PROVINSI 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5720" y="928668"/>
          <a:ext cx="8358245" cy="5640795"/>
        </p:xfrm>
        <a:graphic>
          <a:graphicData uri="http://schemas.openxmlformats.org/drawingml/2006/table">
            <a:tbl>
              <a:tblPr/>
              <a:tblGrid>
                <a:gridCol w="441844"/>
                <a:gridCol w="2638801"/>
                <a:gridCol w="1804203"/>
                <a:gridCol w="1804203"/>
                <a:gridCol w="1669194"/>
              </a:tblGrid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Propinsi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12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NAD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2.393.670.000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1.933.219.000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1.974.096.000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Sumatera Utara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2.419.790.000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2.441.943.000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2.338.608.000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Sumatera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1.980.613.000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1.771.926.000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1.830.797.000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Riau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1.794.842.000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1.459.047.000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1.567.366.000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Kepulauan Riau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1.487.480.000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1.264.740.000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1.297.332.000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Jambi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1.796.969.000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1.412.917.000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1.510.038.000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Sumatera Selatan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1.561.927.000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1.591.579.000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1.623.506.000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Bangka Belitung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1.598.676.000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1.242.259.000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1.353.430.000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Bengkulu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1.482.660.000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1.349.012.000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1.461.973.000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Lampung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1.511.667.000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1.515.615.000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1.609.008.000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DKI Jakarta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1.591.476.000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1.534.617.000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1.838.131.000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Jawa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2.609.966.000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2.567.499.000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2.631.152.000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Banten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1.425.278.000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1.323.345.000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1.495.467.000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Jawa Tengah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2.602.485.000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2.610.508.000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2.581.274.000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DI Yogyakarta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1.295.806.000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1.192.674.000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1.336.277.000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5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Jawa Timur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2.816.957.000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2.750.426.000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2.772.754.000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785813" y="152400"/>
            <a:ext cx="7696200" cy="762000"/>
          </a:xfrm>
          <a:prstGeom prst="ellipse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ALOKASI DEKON PROVINSI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(LANJUTAN….)</a:t>
            </a:r>
            <a:endParaRPr lang="id-ID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7" y="1214428"/>
          <a:ext cx="8358246" cy="5257335"/>
        </p:xfrm>
        <a:graphic>
          <a:graphicData uri="http://schemas.openxmlformats.org/drawingml/2006/table">
            <a:tbl>
              <a:tblPr/>
              <a:tblGrid>
                <a:gridCol w="441845"/>
                <a:gridCol w="2638800"/>
                <a:gridCol w="1777140"/>
                <a:gridCol w="1785950"/>
                <a:gridCol w="1714511"/>
              </a:tblGrid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No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Propinsi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Arial"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0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Kalimantan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1.978.272.000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1.514.486.000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1.604.470.000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Kalimantan Tengah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1.599.300.000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1.530.258.000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1.598.240.000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Kalimantan Selatan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2.043.647.000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1.575.524.000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1.679.709.000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Kalimantan Timur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2.016.952.000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1.574.904.000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1.488.356.000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Sulawesi Utara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1.725.176.000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1.563.635.000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1.666.089.000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Gorontalo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1.622.999.000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1.207.444.000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1.338.851.000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Sulawesi Tengah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1.660.594.000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1.429.278.000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1.533.662.000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Sulawesi Selatan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1.905.213.000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1.983.113.000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2.026.448.000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Sulawesi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1.597.574.000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1.162.372.000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1.268.214.000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Sulawesi Tenggara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1.847.712.000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1.454.659.000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1.559.342.000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Bali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1.429.671.000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1.362.496.000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1.495.607.000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Nusa Tenggara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1.682.339.000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1.368.063.000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1.450.910.000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Nusa Tenggara Timur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2.460.378.000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1.830.175.000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1.850.741.000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Maluku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1.877.498.000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1.447.977.000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1.534.299.000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Maluku Utara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1.587.648.000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1.352.984.000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1.454.150.000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Papua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2.399.367.000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2.728.493.000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2.245.104.000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5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Provinsi Papua Barat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1.958.412.000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1.439.702.000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Arial"/>
                        </a:rPr>
                        <a:t>1.801.589.000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Provinsi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Kalimantan Utara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Arial"/>
                        </a:rPr>
                        <a:t>1.080.010.000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0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61.763.014.000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965" marR="8965" marT="89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54.486.889.000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57.897.000.000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vikaoctavia.com/wp-content/uploads/2012/01/Road_to_Heav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8786874" cy="6500858"/>
          </a:xfrm>
          <a:prstGeom prst="rect">
            <a:avLst/>
          </a:prstGeom>
          <a:noFill/>
        </p:spPr>
      </p:pic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143000" y="2169319"/>
            <a:ext cx="6840538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pperplate Gothic Bold"/>
              </a:rPr>
              <a:t>Terima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pperplate Gothic Bold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pperplate Gothic Bold"/>
              </a:rPr>
              <a:t>Kasih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pperplate Gothic Bold"/>
              </a:rPr>
              <a:t> </a:t>
            </a:r>
          </a:p>
          <a:p>
            <a:pPr algn="ctr"/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pperplate Gothic Bold"/>
              </a:rPr>
              <a:t>Atas</a:t>
            </a:r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pperplate Gothic Bold"/>
              </a:rPr>
              <a:t> 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pperplate Gothic Bold"/>
              </a:rPr>
              <a:t>Perhatiannya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pperplate Gothic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8153400" cy="10668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Definisi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Dekonsentrasi</a:t>
            </a:r>
            <a:endParaRPr lang="en-US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438401"/>
            <a:ext cx="8229600" cy="2062170"/>
          </a:xfrm>
          <a:solidFill>
            <a:schemeClr val="accent1">
              <a:lumMod val="20000"/>
              <a:lumOff val="80000"/>
              <a:alpha val="78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Dekonsentrasi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pelimpahan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wewenang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pemerintahan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pemerintah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gubernur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wakil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pemerintah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instansi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vertikal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gency FB" pitchFamily="34" charset="0"/>
              </a:rPr>
              <a:t>tertentu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Undang-undang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No 32 </a:t>
            </a:r>
            <a:r>
              <a:rPr lang="en-US" sz="2800" dirty="0" err="1" smtClean="0">
                <a:solidFill>
                  <a:schemeClr val="tx1"/>
                </a:solidFill>
                <a:latin typeface="Agency FB" pitchFamily="34" charset="0"/>
              </a:rPr>
              <a:t>tahun</a:t>
            </a:r>
            <a:r>
              <a:rPr lang="en-US" sz="2800" dirty="0" smtClean="0">
                <a:solidFill>
                  <a:schemeClr val="tx1"/>
                </a:solidFill>
                <a:latin typeface="Agency FB" pitchFamily="34" charset="0"/>
              </a:rPr>
              <a:t> 2004)</a:t>
            </a:r>
            <a:r>
              <a:rPr lang="en-US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857224" y="1285860"/>
            <a:ext cx="3571900" cy="95885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  <a:t>D e k o n s e n t r a s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  <a:t>i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  <a:t>Kegiatan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  <a:t> Non-</a:t>
            </a:r>
            <a:r>
              <a:rPr lang="en-US" sz="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  <a:t>Fisik</a:t>
            </a: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  <a:t>)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sz="half" idx="4294967295"/>
          </p:nvPr>
        </p:nvSpPr>
        <p:spPr>
          <a:xfrm>
            <a:off x="857224" y="2428868"/>
            <a:ext cx="3557588" cy="3000396"/>
          </a:xfrm>
          <a:solidFill>
            <a:srgbClr val="FFC000"/>
          </a:solidFill>
          <a:ln w="12700" cmpd="thinThick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69875" indent="-269875">
              <a:buClr>
                <a:schemeClr val="accent6"/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Koordinasi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Perencanaan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;</a:t>
            </a:r>
          </a:p>
          <a:p>
            <a:pPr marL="269875" indent="-269875">
              <a:buClr>
                <a:schemeClr val="accent6"/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Fasilitasi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;</a:t>
            </a:r>
          </a:p>
          <a:p>
            <a:pPr marL="269875" indent="-269875">
              <a:buClr>
                <a:schemeClr val="accent6"/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Pelatihan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;</a:t>
            </a:r>
          </a:p>
          <a:p>
            <a:pPr marL="269875" indent="-269875">
              <a:buClr>
                <a:schemeClr val="accent6"/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Pembinaan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;</a:t>
            </a:r>
          </a:p>
          <a:p>
            <a:pPr marL="269875" indent="-269875">
              <a:buClr>
                <a:schemeClr val="accent6"/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Pengawasan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</a:p>
          <a:p>
            <a:pPr marL="269875" indent="-269875">
              <a:buClr>
                <a:schemeClr val="accent6"/>
              </a:buClr>
            </a:pPr>
            <a:r>
              <a:rPr lang="en-US" sz="2400" dirty="0" err="1" smtClean="0">
                <a:solidFill>
                  <a:schemeClr val="tx1"/>
                </a:solidFill>
                <a:latin typeface="Agency FB" pitchFamily="34" charset="0"/>
              </a:rPr>
              <a:t>Pengendalian</a:t>
            </a:r>
            <a:r>
              <a:rPr lang="en-US" sz="2400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 bwMode="auto">
          <a:xfrm>
            <a:off x="4643438" y="1285860"/>
            <a:ext cx="3714776" cy="9588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200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ea typeface="+mj-ea"/>
                <a:cs typeface="+mj-cs"/>
              </a:rPr>
              <a:t>Tugas</a:t>
            </a:r>
            <a:r>
              <a:rPr kumimoji="1" lang="en-US" sz="32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ea typeface="+mj-ea"/>
                <a:cs typeface="+mj-cs"/>
              </a:rPr>
              <a:t> </a:t>
            </a:r>
            <a:r>
              <a:rPr kumimoji="1" lang="en-US" sz="3200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ea typeface="+mj-ea"/>
                <a:cs typeface="+mj-cs"/>
              </a:rPr>
              <a:t>Pembantuan</a:t>
            </a:r>
            <a:endParaRPr kumimoji="1" lang="en-US" sz="3200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gency FB" pitchFamily="34" charset="0"/>
                <a:ea typeface="+mj-ea"/>
                <a:cs typeface="+mj-cs"/>
              </a:rPr>
              <a:t>(</a:t>
            </a:r>
            <a:r>
              <a:rPr kumimoji="1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gency FB" pitchFamily="34" charset="0"/>
                <a:ea typeface="+mj-ea"/>
                <a:cs typeface="+mj-cs"/>
              </a:rPr>
              <a:t>Kegiatan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gency FB" pitchFamily="34" charset="0"/>
                <a:ea typeface="+mj-ea"/>
                <a:cs typeface="+mj-cs"/>
              </a:rPr>
              <a:t> </a:t>
            </a:r>
            <a:r>
              <a:rPr kumimoji="1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gency FB" pitchFamily="34" charset="0"/>
                <a:ea typeface="+mj-ea"/>
                <a:cs typeface="+mj-cs"/>
              </a:rPr>
              <a:t>Fisik</a:t>
            </a:r>
            <a:r>
              <a:rPr kumimoji="1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gency FB" pitchFamily="34" charset="0"/>
                <a:ea typeface="+mj-ea"/>
                <a:cs typeface="+mj-cs"/>
              </a:rPr>
              <a:t>)</a:t>
            </a:r>
            <a:endParaRPr kumimoji="1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2428868"/>
            <a:ext cx="3714776" cy="2985433"/>
          </a:xfrm>
          <a:prstGeom prst="rect">
            <a:avLst/>
          </a:prstGeom>
          <a:solidFill>
            <a:srgbClr val="FFC000"/>
          </a:solidFill>
          <a:ln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9388" indent="-179388">
              <a:buFontTx/>
              <a:buChar char="-"/>
            </a:pPr>
            <a:r>
              <a:rPr lang="en-US" sz="2400" dirty="0" err="1" smtClean="0">
                <a:latin typeface="Agency FB" pitchFamily="34" charset="0"/>
              </a:rPr>
              <a:t>Kegiatan</a:t>
            </a:r>
            <a:r>
              <a:rPr lang="en-US" sz="2400" dirty="0" smtClean="0">
                <a:latin typeface="Agency FB" pitchFamily="34" charset="0"/>
              </a:rPr>
              <a:t> yang </a:t>
            </a:r>
            <a:r>
              <a:rPr lang="en-US" sz="2400" dirty="0" err="1" smtClean="0">
                <a:latin typeface="Agency FB" pitchFamily="34" charset="0"/>
              </a:rPr>
              <a:t>menghasilkan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keluaran</a:t>
            </a:r>
            <a:r>
              <a:rPr lang="en-US" sz="2400" dirty="0" smtClean="0">
                <a:latin typeface="Agency FB" pitchFamily="34" charset="0"/>
              </a:rPr>
              <a:t> (output) </a:t>
            </a:r>
            <a:r>
              <a:rPr lang="en-US" sz="2400" dirty="0" err="1" smtClean="0">
                <a:latin typeface="Agency FB" pitchFamily="34" charset="0"/>
              </a:rPr>
              <a:t>berupa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penambahan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dan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pemeliharaan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aset</a:t>
            </a:r>
            <a:r>
              <a:rPr lang="en-US" sz="2400" dirty="0" smtClean="0">
                <a:latin typeface="Agency FB" pitchFamily="34" charset="0"/>
              </a:rPr>
              <a:t> </a:t>
            </a:r>
            <a:r>
              <a:rPr lang="en-US" sz="2400" dirty="0" err="1" smtClean="0">
                <a:latin typeface="Agency FB" pitchFamily="34" charset="0"/>
              </a:rPr>
              <a:t>pemerintah</a:t>
            </a:r>
            <a:endParaRPr lang="en-US" sz="2400" dirty="0" smtClean="0">
              <a:latin typeface="Agency FB" pitchFamily="34" charset="0"/>
            </a:endParaRPr>
          </a:p>
          <a:p>
            <a:pPr marL="179388" indent="-179388">
              <a:buFontTx/>
              <a:buChar char="-"/>
            </a:pPr>
            <a:endParaRPr lang="en-US" sz="2400" dirty="0" smtClean="0">
              <a:latin typeface="Agency FB" pitchFamily="34" charset="0"/>
            </a:endParaRPr>
          </a:p>
          <a:p>
            <a:pPr marL="179388" indent="-179388">
              <a:buFontTx/>
              <a:buChar char="-"/>
            </a:pPr>
            <a:endParaRPr lang="en-US" sz="2400" dirty="0" smtClean="0">
              <a:latin typeface="Agency FB" pitchFamily="34" charset="0"/>
            </a:endParaRPr>
          </a:p>
          <a:p>
            <a:pPr marL="179388" indent="-179388">
              <a:buFontTx/>
              <a:buChar char="-"/>
            </a:pPr>
            <a:endParaRPr lang="en-US" sz="2400" dirty="0" smtClean="0">
              <a:latin typeface="Agency FB" pitchFamily="34" charset="0"/>
            </a:endParaRPr>
          </a:p>
          <a:p>
            <a:pPr marL="179388" indent="-179388"/>
            <a:endParaRPr lang="en-US" sz="1000" dirty="0" smtClean="0">
              <a:latin typeface="Agency FB" pitchFamily="34" charset="0"/>
            </a:endParaRPr>
          </a:p>
          <a:p>
            <a:pPr marL="179388" indent="-179388"/>
            <a:endParaRPr lang="en-US" sz="1000" dirty="0" smtClean="0">
              <a:latin typeface="Agency FB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6" name="AutoShape 9"/>
          <p:cNvCxnSpPr>
            <a:cxnSpLocks noChangeShapeType="1"/>
          </p:cNvCxnSpPr>
          <p:nvPr/>
        </p:nvCxnSpPr>
        <p:spPr bwMode="auto">
          <a:xfrm rot="16200000" flipH="1">
            <a:off x="4988719" y="505619"/>
            <a:ext cx="1274762" cy="2108200"/>
          </a:xfrm>
          <a:prstGeom prst="bentConnector3">
            <a:avLst>
              <a:gd name="adj1" fmla="val 4994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47" name="AutoShape 10"/>
          <p:cNvCxnSpPr>
            <a:cxnSpLocks noChangeShapeType="1"/>
          </p:cNvCxnSpPr>
          <p:nvPr/>
        </p:nvCxnSpPr>
        <p:spPr bwMode="auto">
          <a:xfrm rot="5400000">
            <a:off x="2911460" y="517508"/>
            <a:ext cx="1273175" cy="20955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219200" y="304800"/>
            <a:ext cx="6737350" cy="860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cmpd="dbl">
            <a:solidFill>
              <a:schemeClr val="bg1"/>
            </a:solidFill>
            <a:miter lim="800000"/>
            <a:headEnd/>
            <a:tailEnd/>
          </a:ln>
          <a:effectLst>
            <a:outerShdw dist="71842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marL="225425" algn="ctr" eaLnBrk="1" hangingPunct="1">
              <a:defRPr/>
            </a:pPr>
            <a:r>
              <a:rPr lang="en-US" b="1" dirty="0">
                <a:latin typeface="Arial Unicode MS" pitchFamily="34" charset="-128"/>
                <a:cs typeface="Arial" charset="0"/>
              </a:rPr>
              <a:t>ASPEK PERTANGGUNGJAWABAN DAN PELAPORAN DEKON/TP (PP 7/2008)</a:t>
            </a:r>
          </a:p>
        </p:txBody>
      </p:sp>
      <p:sp>
        <p:nvSpPr>
          <p:cNvPr id="402437" name="Rectangle 5"/>
          <p:cNvSpPr>
            <a:spLocks noChangeArrowheads="1"/>
          </p:cNvSpPr>
          <p:nvPr/>
        </p:nvSpPr>
        <p:spPr bwMode="auto">
          <a:xfrm>
            <a:off x="685800" y="2195513"/>
            <a:ext cx="3581400" cy="495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 eaLnBrk="1" hangingPunct="1">
              <a:defRPr/>
            </a:pPr>
            <a:r>
              <a:rPr lang="es-E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Aspek Manajerial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85800" y="2674938"/>
            <a:ext cx="3581400" cy="2430462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bIns="137160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FontTx/>
              <a:buAutoNum type="alphaLcPeriod"/>
            </a:pPr>
            <a:r>
              <a:rPr lang="es-ES" sz="2200">
                <a:solidFill>
                  <a:srgbClr val="000000"/>
                </a:solidFill>
                <a:latin typeface="Arial" charset="0"/>
                <a:cs typeface="Arial" charset="0"/>
              </a:rPr>
              <a:t>Perkembangan realisasi penyerapan dana</a:t>
            </a:r>
            <a:endParaRPr lang="en-US" sz="2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FontTx/>
              <a:buAutoNum type="alphaLcPeriod"/>
            </a:pPr>
            <a:r>
              <a:rPr lang="es-ES" sz="2200">
                <a:solidFill>
                  <a:srgbClr val="000000"/>
                </a:solidFill>
                <a:latin typeface="Arial" charset="0"/>
                <a:cs typeface="Arial" charset="0"/>
              </a:rPr>
              <a:t>Pencapaian target keluaran</a:t>
            </a:r>
            <a:endParaRPr lang="en-US" sz="2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FontTx/>
              <a:buAutoNum type="alphaLcPeriod"/>
            </a:pPr>
            <a:r>
              <a:rPr lang="es-ES" sz="2200">
                <a:solidFill>
                  <a:srgbClr val="000000"/>
                </a:solidFill>
                <a:latin typeface="Arial" charset="0"/>
                <a:cs typeface="Arial" charset="0"/>
              </a:rPr>
              <a:t>Kendala yang dihadapi</a:t>
            </a:r>
            <a:endParaRPr lang="en-US" sz="2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ct val="25000"/>
              </a:spcAft>
              <a:buClr>
                <a:srgbClr val="000000"/>
              </a:buClr>
              <a:buFontTx/>
              <a:buAutoNum type="alphaLcPeriod"/>
            </a:pPr>
            <a:r>
              <a:rPr lang="es-ES_tradnl" sz="2200">
                <a:solidFill>
                  <a:srgbClr val="000000"/>
                </a:solidFill>
                <a:latin typeface="Arial" charset="0"/>
                <a:cs typeface="Arial" charset="0"/>
              </a:rPr>
              <a:t>Saran tindak lanjut</a:t>
            </a:r>
            <a:endParaRPr lang="en-US" sz="2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02439" name="Rectangle 7"/>
          <p:cNvSpPr>
            <a:spLocks noChangeArrowheads="1"/>
          </p:cNvSpPr>
          <p:nvPr/>
        </p:nvSpPr>
        <p:spPr bwMode="auto">
          <a:xfrm>
            <a:off x="4889500" y="2197100"/>
            <a:ext cx="3581400" cy="495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Aspek</a:t>
            </a:r>
            <a:r>
              <a:rPr lang="es-E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Akuntabilitas</a:t>
            </a:r>
            <a:r>
              <a:rPr lang="en-US" dirty="0">
                <a:latin typeface="Arial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889500" y="2713038"/>
            <a:ext cx="3581400" cy="2430462"/>
          </a:xfrm>
          <a:prstGeom prst="rect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bIns="137160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FontTx/>
              <a:buAutoNum type="alphaLcPeriod"/>
            </a:pPr>
            <a:r>
              <a:rPr lang="es-ES" sz="2200">
                <a:solidFill>
                  <a:srgbClr val="000000"/>
                </a:solidFill>
                <a:latin typeface="Arial" charset="0"/>
                <a:cs typeface="Arial" charset="0"/>
              </a:rPr>
              <a:t>Laporan Realisasi Anggaran</a:t>
            </a:r>
            <a:endParaRPr lang="en-US" sz="2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FontTx/>
              <a:buAutoNum type="alphaLcPeriod"/>
            </a:pPr>
            <a:r>
              <a:rPr lang="es-ES" sz="2200">
                <a:solidFill>
                  <a:srgbClr val="000000"/>
                </a:solidFill>
                <a:latin typeface="Arial" charset="0"/>
                <a:cs typeface="Arial" charset="0"/>
              </a:rPr>
              <a:t>Neraca</a:t>
            </a:r>
            <a:endParaRPr lang="en-US" sz="2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FontTx/>
              <a:buAutoNum type="alphaLcPeriod"/>
            </a:pPr>
            <a:r>
              <a:rPr lang="es-ES" sz="2200">
                <a:solidFill>
                  <a:srgbClr val="000000"/>
                </a:solidFill>
                <a:latin typeface="Arial" charset="0"/>
                <a:cs typeface="Arial" charset="0"/>
              </a:rPr>
              <a:t>Catatan Atas Laporan Keuangan</a:t>
            </a:r>
            <a:endParaRPr lang="en-US" sz="22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FontTx/>
              <a:buAutoNum type="alphaLcPeriod"/>
            </a:pPr>
            <a:r>
              <a:rPr lang="es-ES" sz="2200">
                <a:solidFill>
                  <a:srgbClr val="000000"/>
                </a:solidFill>
                <a:latin typeface="Arial" charset="0"/>
                <a:cs typeface="Arial" charset="0"/>
              </a:rPr>
              <a:t>Laporan Barang</a:t>
            </a:r>
            <a:endParaRPr lang="en-US" sz="2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679450" y="5184775"/>
            <a:ext cx="3605213" cy="1421928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0650" indent="-120650" eaLnBrk="1" hangingPunct="1">
              <a:spcBef>
                <a:spcPct val="50000"/>
              </a:spcBef>
            </a:pP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Sejalan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dengan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</a:p>
          <a:p>
            <a:pPr marL="120650" indent="-120650" eaLnBrk="1" hangingPunct="1">
              <a:spcBef>
                <a:spcPct val="20000"/>
              </a:spcBef>
              <a:buFontTx/>
              <a:buChar char="-"/>
            </a:pPr>
            <a:r>
              <a:rPr 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PP 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cs typeface="Arial" charset="0"/>
              </a:rPr>
              <a:t>39/2006 </a:t>
            </a:r>
            <a:r>
              <a:rPr lang="en-US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ttg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Tata Cara </a:t>
            </a:r>
            <a:r>
              <a:rPr lang="en-US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Pengendalian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dan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Evaluasi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Rencana</a:t>
            </a: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Pembangunan</a:t>
            </a:r>
          </a:p>
          <a:p>
            <a:pPr marL="120650" indent="-120650" eaLnBrk="1" hangingPunct="1">
              <a:spcBef>
                <a:spcPct val="20000"/>
              </a:spcBef>
              <a:buFontTx/>
              <a:buChar char="-"/>
            </a:pPr>
            <a:endParaRPr lang="en-US" sz="1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4872038" y="5202238"/>
            <a:ext cx="3600450" cy="14224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650" indent="-120650" eaLnBrk="1" hangingPunct="1"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Sejalan dengan :</a:t>
            </a:r>
          </a:p>
          <a:p>
            <a:pPr marL="120650" indent="-120650" eaLnBrk="1" hangingPunct="1"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-	PP 8/2006 </a:t>
            </a: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ttg Pelaporan Keuangan Dan Kinerja Instansi Pemerintah</a:t>
            </a:r>
          </a:p>
          <a:p>
            <a:pPr marL="120650" indent="-120650" eaLnBrk="1" hangingPunct="1">
              <a:spcBef>
                <a:spcPct val="20000"/>
              </a:spcBef>
            </a:pPr>
            <a:r>
              <a:rPr lang="en-US" sz="1600" b="1">
                <a:solidFill>
                  <a:srgbClr val="000000"/>
                </a:solidFill>
                <a:latin typeface="Arial" charset="0"/>
                <a:cs typeface="Arial" charset="0"/>
              </a:rPr>
              <a:t>-	PP 6/2006 </a:t>
            </a:r>
            <a:r>
              <a:rPr lang="en-US" sz="1600">
                <a:solidFill>
                  <a:srgbClr val="000000"/>
                </a:solidFill>
                <a:latin typeface="Arial" charset="0"/>
                <a:cs typeface="Arial" charset="0"/>
              </a:rPr>
              <a:t>ttg Pengelolaan Barang Milik Negara/Daerah</a:t>
            </a:r>
          </a:p>
        </p:txBody>
      </p:sp>
      <p:sp>
        <p:nvSpPr>
          <p:cNvPr id="6155" name="Rectangle 5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cs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57190" y="1447800"/>
            <a:ext cx="8429652" cy="50752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677863" lvl="2" indent="-449263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q"/>
            </a:pP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Kepala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SKPD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provinsi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atas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nama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gubernur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menyusun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menyampaikan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LPJ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keuangan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barang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kepada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menteri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/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pimpinan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lembaga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dengan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tembusan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kepada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Biro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Keuangan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;</a:t>
            </a:r>
          </a:p>
          <a:p>
            <a:pPr marL="677863" lvl="2" indent="-449263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q"/>
            </a:pP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Gubernur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menggabungkan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LPJ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keuangan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barang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menyampaikannya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kepada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Menkeu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:</a:t>
            </a:r>
          </a:p>
          <a:p>
            <a:pPr marL="1141413" lvl="4" indent="-182563"/>
            <a:r>
              <a:rPr lang="fi-FI" sz="2400" dirty="0" smtClean="0">
                <a:solidFill>
                  <a:schemeClr val="tx1"/>
                </a:solidFill>
                <a:latin typeface="Agency FB" pitchFamily="34" charset="0"/>
              </a:rPr>
              <a:t>Laporan keuangan ditujukan kepada DJPB dan DJPK;</a:t>
            </a:r>
          </a:p>
          <a:p>
            <a:pPr marL="1141413" lvl="4" indent="-182563"/>
            <a:r>
              <a:rPr lang="fi-FI" sz="2400" dirty="0" smtClean="0">
                <a:solidFill>
                  <a:schemeClr val="tx1"/>
                </a:solidFill>
                <a:latin typeface="Agency FB" pitchFamily="34" charset="0"/>
              </a:rPr>
              <a:t>Laporan barang dan laporan kondisi barang milik negara hasil pelaksanaan dekonsentrasi ditujukan </a:t>
            </a:r>
            <a:r>
              <a:rPr lang="fi-FI" sz="2400" b="1" i="1" dirty="0" smtClean="0">
                <a:solidFill>
                  <a:schemeClr val="tx1"/>
                </a:solidFill>
                <a:latin typeface="Agency FB" pitchFamily="34" charset="0"/>
              </a:rPr>
              <a:t>kepada DJKN</a:t>
            </a:r>
            <a:r>
              <a:rPr lang="fi-FI" sz="2400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  <a:endParaRPr lang="en-GB" sz="24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 marL="677863" lvl="2" indent="-449263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q"/>
            </a:pP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LPJ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keuangan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barang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dekonsentrasi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tersebut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oleh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gubernur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dilampirkan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Laporan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Pertanggungjawaban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Pelaksanaan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APBD </a:t>
            </a:r>
            <a:r>
              <a:rPr lang="en-GB" sz="2400" dirty="0" err="1" smtClean="0">
                <a:solidFill>
                  <a:schemeClr val="tx1"/>
                </a:solidFill>
                <a:latin typeface="Agency FB" pitchFamily="34" charset="0"/>
              </a:rPr>
              <a:t>kepada</a:t>
            </a:r>
            <a:r>
              <a:rPr lang="en-GB" sz="2400" dirty="0" smtClean="0">
                <a:solidFill>
                  <a:schemeClr val="tx1"/>
                </a:solidFill>
                <a:latin typeface="Agency FB" pitchFamily="34" charset="0"/>
              </a:rPr>
              <a:t> DPRD;</a:t>
            </a:r>
            <a:endParaRPr lang="en-US" sz="24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 marL="677863" lvl="2" indent="-449263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q"/>
            </a:pPr>
            <a:r>
              <a:rPr lang="sv-SE" sz="2400" dirty="0" smtClean="0">
                <a:solidFill>
                  <a:schemeClr val="tx1"/>
                </a:solidFill>
                <a:latin typeface="Agency FB" pitchFamily="34" charset="0"/>
              </a:rPr>
              <a:t>Menteri/pimpinan lembaga menyampaikan LPJ keuangan dan barang kepada Presiden melalui Menkeu.</a:t>
            </a:r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357159" y="285729"/>
            <a:ext cx="8429684" cy="9785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544CFA"/>
            </a:solidFill>
            <a:miter lim="800000"/>
            <a:headEnd/>
            <a:tailEnd/>
          </a:ln>
          <a:effectLst>
            <a:outerShdw dist="71842" dir="2700000" algn="ctr" rotWithShape="0">
              <a:srgbClr val="808080"/>
            </a:outerShdw>
          </a:effectLst>
        </p:spPr>
        <p:txBody>
          <a:bodyPr wrap="square" tIns="118800" bIns="118800">
            <a:spAutoFit/>
          </a:bodyPr>
          <a:lstStyle/>
          <a:p>
            <a:pPr algn="ctr" eaLnBrk="1" hangingPunct="1">
              <a:spcBef>
                <a:spcPct val="60000"/>
              </a:spcBef>
              <a:spcAft>
                <a:spcPct val="25000"/>
              </a:spcAft>
              <a:defRPr/>
            </a:pP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Pelaporan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Pertanggungjawaban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Keuangan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Dekon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 (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Aspek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Akuntabilitas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cs typeface="Arial" charset="0"/>
              </a:rPr>
              <a:t>)</a:t>
            </a:r>
            <a:endParaRPr lang="en-GB" sz="24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Unicode MS" pitchFamily="34" charset="-128"/>
              <a:cs typeface="Arial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81075"/>
          </a:xfrm>
          <a:solidFill>
            <a:srgbClr val="FFCC99"/>
          </a:solidFill>
          <a:ln>
            <a:solidFill>
              <a:schemeClr val="tx1"/>
            </a:solidFill>
          </a:ln>
        </p:spPr>
        <p:txBody>
          <a:bodyPr anchor="b" anchorCtr="1"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Pengalokasian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Anggaran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Dekonsentrasi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b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Program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Kefarmasian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Alat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Kesehatan</a:t>
            </a:r>
            <a:endParaRPr lang="en-US" sz="3200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2643174" y="1357298"/>
            <a:ext cx="38877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3C605F"/>
              </a:buClr>
              <a:buSzPct val="75000"/>
              <a:buFont typeface="Wingdings" pitchFamily="2" charset="2"/>
              <a:buNone/>
            </a:pPr>
            <a:r>
              <a:rPr kumimoji="1" lang="en-US" b="1" dirty="0">
                <a:latin typeface="Tahoma" pitchFamily="34" charset="0"/>
              </a:rPr>
              <a:t>(</a:t>
            </a:r>
            <a:r>
              <a:rPr kumimoji="1" lang="en-US" b="1" dirty="0" err="1">
                <a:latin typeface="Tahoma" pitchFamily="34" charset="0"/>
              </a:rPr>
              <a:t>dalam</a:t>
            </a:r>
            <a:r>
              <a:rPr kumimoji="1" lang="en-US" b="1" dirty="0">
                <a:latin typeface="Tahoma" pitchFamily="34" charset="0"/>
              </a:rPr>
              <a:t> </a:t>
            </a:r>
            <a:r>
              <a:rPr kumimoji="1" lang="en-US" b="1" dirty="0" err="1">
                <a:latin typeface="Tahoma" pitchFamily="34" charset="0"/>
              </a:rPr>
              <a:t>miliar</a:t>
            </a:r>
            <a:r>
              <a:rPr kumimoji="1" lang="en-US" b="1" dirty="0">
                <a:latin typeface="Tahoma" pitchFamily="34" charset="0"/>
              </a:rPr>
              <a:t> rupiah)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7858148" y="271462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*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85720" y="6215082"/>
            <a:ext cx="4392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Arial" charset="0"/>
              </a:rPr>
              <a:t>*</a:t>
            </a:r>
            <a:r>
              <a:rPr lang="en-US" sz="1600" dirty="0">
                <a:latin typeface="Arial" charset="0"/>
              </a:rPr>
              <a:t> = </a:t>
            </a:r>
            <a:r>
              <a:rPr lang="en-US" sz="1600" dirty="0" err="1" smtClean="0">
                <a:latin typeface="Arial" charset="0"/>
              </a:rPr>
              <a:t>Alokasi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indikatif</a:t>
            </a:r>
            <a:r>
              <a:rPr lang="en-US" sz="1600" dirty="0" smtClean="0">
                <a:latin typeface="Arial" charset="0"/>
              </a:rPr>
              <a:t>  </a:t>
            </a:r>
            <a:r>
              <a:rPr lang="en-US" sz="1600" dirty="0" err="1" smtClean="0">
                <a:latin typeface="Arial" charset="0"/>
              </a:rPr>
              <a:t>tahun</a:t>
            </a:r>
            <a:r>
              <a:rPr lang="en-US" sz="1600" dirty="0" smtClean="0">
                <a:latin typeface="Arial" charset="0"/>
              </a:rPr>
              <a:t> 2015</a:t>
            </a:r>
            <a:endParaRPr lang="en-US" sz="1600" dirty="0">
              <a:latin typeface="Arial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214282" y="1785926"/>
          <a:ext cx="871543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428604"/>
            <a:ext cx="8429684" cy="1214423"/>
          </a:xfrm>
          <a:gradFill rotWithShape="1">
            <a:gsLst>
              <a:gs pos="0">
                <a:srgbClr val="6B6275"/>
              </a:gs>
              <a:gs pos="50000">
                <a:srgbClr val="E8D3FD"/>
              </a:gs>
              <a:gs pos="100000">
                <a:srgbClr val="6B6275"/>
              </a:gs>
            </a:gsLst>
            <a:lin ang="5400000" scaled="1"/>
          </a:gradFill>
          <a:ln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gency FB" pitchFamily="34" charset="0"/>
              </a:rPr>
              <a:t>Menu </a:t>
            </a:r>
            <a:r>
              <a:rPr lang="en-US" sz="3600" dirty="0" err="1" smtClean="0">
                <a:solidFill>
                  <a:schemeClr val="tx1"/>
                </a:solidFill>
                <a:latin typeface="Agency FB" pitchFamily="34" charset="0"/>
              </a:rPr>
              <a:t>Dekonsentrasi</a:t>
            </a:r>
            <a:r>
              <a:rPr lang="en-US" sz="3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br>
              <a:rPr lang="en-US" sz="3600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3600" dirty="0" err="1" smtClean="0">
                <a:solidFill>
                  <a:schemeClr val="tx1"/>
                </a:solidFill>
                <a:latin typeface="Agency FB" pitchFamily="34" charset="0"/>
              </a:rPr>
              <a:t>Setditjen</a:t>
            </a:r>
            <a:r>
              <a:rPr lang="en-US" sz="3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gency FB" pitchFamily="34" charset="0"/>
              </a:rPr>
              <a:t>Binfar</a:t>
            </a:r>
            <a:r>
              <a:rPr lang="en-US" sz="3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3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gency FB" pitchFamily="34" charset="0"/>
              </a:rPr>
              <a:t>Alkes</a:t>
            </a:r>
            <a:r>
              <a:rPr lang="en-US" sz="36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gency FB" pitchFamily="34" charset="0"/>
              </a:rPr>
              <a:t>Tahun</a:t>
            </a:r>
            <a:r>
              <a:rPr lang="en-US" sz="3600" dirty="0" smtClean="0">
                <a:solidFill>
                  <a:schemeClr val="tx1"/>
                </a:solidFill>
                <a:latin typeface="Agency FB" pitchFamily="34" charset="0"/>
              </a:rPr>
              <a:t> 2015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000240"/>
            <a:ext cx="8429684" cy="3214710"/>
          </a:xfrm>
          <a:solidFill>
            <a:srgbClr val="FFCC99"/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Menu </a:t>
            </a:r>
            <a:r>
              <a:rPr lang="en-US" sz="2800" dirty="0" err="1" smtClean="0">
                <a:solidFill>
                  <a:schemeClr val="tx1"/>
                </a:solidFill>
              </a:rPr>
              <a:t>Wajib</a:t>
            </a:r>
            <a:r>
              <a:rPr lang="en-US" sz="2800" dirty="0" smtClean="0">
                <a:solidFill>
                  <a:schemeClr val="tx1"/>
                </a:solidFill>
              </a:rPr>
              <a:t> :</a:t>
            </a:r>
          </a:p>
          <a:p>
            <a:pPr marL="449263" lvl="1" indent="-449263" algn="just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Rapat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Koordinasi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Nasional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Ditjen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Binfar</a:t>
            </a:r>
            <a:r>
              <a:rPr lang="en-US" sz="2400" dirty="0" smtClean="0">
                <a:solidFill>
                  <a:schemeClr val="tx1"/>
                </a:solidFill>
              </a:rPr>
              <a:t> &amp; </a:t>
            </a:r>
            <a:r>
              <a:rPr lang="en-US" sz="2400" dirty="0" err="1" smtClean="0">
                <a:solidFill>
                  <a:schemeClr val="tx1"/>
                </a:solidFill>
              </a:rPr>
              <a:t>Alkes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49263" lvl="1" indent="-449263" algn="just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Pemutakhiran</a:t>
            </a:r>
            <a:r>
              <a:rPr lang="en-US" sz="2400" dirty="0" smtClean="0">
                <a:solidFill>
                  <a:schemeClr val="tx1"/>
                </a:solidFill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</a:rPr>
              <a:t>Kefarmasian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Alkes</a:t>
            </a:r>
            <a:r>
              <a:rPr lang="en-US" sz="2400" dirty="0" smtClean="0">
                <a:solidFill>
                  <a:schemeClr val="tx1"/>
                </a:solidFill>
              </a:rPr>
              <a:t> Tk. </a:t>
            </a:r>
            <a:r>
              <a:rPr lang="en-US" sz="2400" dirty="0" err="1" smtClean="0">
                <a:solidFill>
                  <a:schemeClr val="tx1"/>
                </a:solidFill>
              </a:rPr>
              <a:t>Provinsi</a:t>
            </a:r>
            <a:r>
              <a:rPr lang="en-US" sz="2400" dirty="0" smtClean="0">
                <a:solidFill>
                  <a:schemeClr val="tx1"/>
                </a:solidFill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</a:rPr>
              <a:t>Profil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Kefarmasian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449263" lvl="1" indent="-449263" algn="just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Perencanaan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Evaluasi</a:t>
            </a:r>
            <a:r>
              <a:rPr lang="en-US" sz="2400" dirty="0" smtClean="0">
                <a:solidFill>
                  <a:schemeClr val="tx1"/>
                </a:solidFill>
              </a:rPr>
              <a:t> Dana </a:t>
            </a:r>
            <a:r>
              <a:rPr lang="en-US" sz="2400" dirty="0" err="1" smtClean="0">
                <a:solidFill>
                  <a:schemeClr val="tx1"/>
                </a:solidFill>
              </a:rPr>
              <a:t>Alokasi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Khusus</a:t>
            </a:r>
            <a:r>
              <a:rPr lang="en-US" sz="2400" dirty="0" smtClean="0">
                <a:solidFill>
                  <a:schemeClr val="tx1"/>
                </a:solidFill>
              </a:rPr>
              <a:t> (DAK) </a:t>
            </a:r>
            <a:r>
              <a:rPr lang="en-US" sz="2400" dirty="0" err="1" smtClean="0">
                <a:solidFill>
                  <a:schemeClr val="tx1"/>
                </a:solidFill>
              </a:rPr>
              <a:t>Subbidang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Kefarmasian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49263" lvl="1" indent="-449263" algn="just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</a:rPr>
              <a:t>Advokasi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Pelaksanaan</a:t>
            </a:r>
            <a:r>
              <a:rPr lang="en-US" sz="2400" dirty="0" smtClean="0">
                <a:solidFill>
                  <a:schemeClr val="tx1"/>
                </a:solidFill>
              </a:rPr>
              <a:t> SAI </a:t>
            </a:r>
            <a:r>
              <a:rPr lang="en-US" sz="2400" dirty="0" err="1" smtClean="0">
                <a:solidFill>
                  <a:schemeClr val="tx1"/>
                </a:solidFill>
              </a:rPr>
              <a:t>Ditjen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Binfar</a:t>
            </a:r>
            <a:r>
              <a:rPr lang="en-US" sz="2400" dirty="0" smtClean="0">
                <a:solidFill>
                  <a:schemeClr val="tx1"/>
                </a:solidFill>
              </a:rPr>
              <a:t> &amp; </a:t>
            </a:r>
            <a:r>
              <a:rPr lang="en-US" sz="2400" dirty="0" err="1" smtClean="0">
                <a:solidFill>
                  <a:schemeClr val="tx1"/>
                </a:solidFill>
              </a:rPr>
              <a:t>Alkes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90600" lvl="1" indent="-533400" algn="just">
              <a:lnSpc>
                <a:spcPct val="90000"/>
              </a:lnSpc>
              <a:buFontTx/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91512" cy="1069959"/>
          </a:xfrm>
          <a:solidFill>
            <a:srgbClr val="CCFFCC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Menu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Wajib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1 : </a:t>
            </a:r>
            <a:b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Rapat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Ko</a:t>
            </a:r>
            <a:r>
              <a:rPr lang="id-ID" sz="3200" dirty="0" smtClean="0">
                <a:solidFill>
                  <a:schemeClr val="tx1"/>
                </a:solidFill>
                <a:latin typeface="Agency FB" pitchFamily="34" charset="0"/>
              </a:rPr>
              <a:t>nsultasi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Nasional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Ditjen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Binfar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&amp;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Alkes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gency FB" pitchFamily="34" charset="0"/>
              </a:rPr>
              <a:t>Tahun</a:t>
            </a:r>
            <a:r>
              <a:rPr lang="en-US" sz="3200" dirty="0" smtClean="0">
                <a:solidFill>
                  <a:schemeClr val="tx1"/>
                </a:solidFill>
                <a:latin typeface="Agency FB" pitchFamily="34" charset="0"/>
              </a:rPr>
              <a:t> 2015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033590"/>
            <a:ext cx="8215370" cy="4395806"/>
          </a:xfrm>
          <a:solidFill>
            <a:schemeClr val="accent1">
              <a:lumMod val="50000"/>
              <a:alpha val="49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Alasan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: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Mempercepat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pencapaian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program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Ditjen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Binfar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danAlkes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pembahasan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persamaan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persepsi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antara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pusat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daerah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Tujuan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: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Tercapainya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keterpaduan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antara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pusat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provinsi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kabupaten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/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kota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dalam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penentuan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arah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program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Ditjen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Binfar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Alkes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sesuai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Renstra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2015 – 2019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Metode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Pelaksanaan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Biaya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perjalanan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dinas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untuk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menghadiri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Rakonas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terdiri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dari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5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orang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peserta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provinsi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(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Seksi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Farmasi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Penanggung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jawab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IF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Provinsi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Penanggung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jawab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Program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Gizi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KIA,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Penanggung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jawab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Program P2PL 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administrator)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masing-masing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1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orang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peserta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kabupaten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(</a:t>
            </a:r>
            <a:r>
              <a:rPr lang="id-ID" sz="2200" dirty="0" smtClean="0">
                <a:solidFill>
                  <a:schemeClr val="tx1"/>
                </a:solidFill>
                <a:latin typeface="Agency FB" pitchFamily="34" charset="0"/>
              </a:rPr>
              <a:t>Pejabat Teknis Penanggung Jawab Program Kefarmasian dan Alkes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>
              <a:solidFill>
                <a:schemeClr val="tx1"/>
              </a:solidFill>
              <a:latin typeface="Agency FB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Dilaksanakan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di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Sumbar</a:t>
            </a:r>
            <a:r>
              <a:rPr lang="id-ID" sz="2200" dirty="0" smtClean="0">
                <a:solidFill>
                  <a:schemeClr val="tx1"/>
                </a:solidFill>
                <a:latin typeface="Agency FB" pitchFamily="34" charset="0"/>
              </a:rPr>
              <a:t> (Regional I) dan </a:t>
            </a:r>
            <a:r>
              <a:rPr lang="en-US" sz="2200" dirty="0" err="1" smtClean="0">
                <a:solidFill>
                  <a:schemeClr val="tx1"/>
                </a:solidFill>
                <a:latin typeface="Agency FB" pitchFamily="34" charset="0"/>
              </a:rPr>
              <a:t>Sul</a:t>
            </a:r>
            <a:r>
              <a:rPr lang="id-ID" sz="2200" dirty="0" smtClean="0">
                <a:solidFill>
                  <a:schemeClr val="tx1"/>
                </a:solidFill>
                <a:latin typeface="Agency FB" pitchFamily="34" charset="0"/>
              </a:rPr>
              <a:t>teng </a:t>
            </a:r>
            <a:r>
              <a:rPr lang="id-ID" sz="2200" dirty="0" smtClean="0">
                <a:solidFill>
                  <a:schemeClr val="tx1"/>
                </a:solidFill>
                <a:latin typeface="Agency FB" pitchFamily="34" charset="0"/>
              </a:rPr>
              <a:t>(regional II)</a:t>
            </a:r>
            <a:r>
              <a:rPr lang="en-US" sz="2200" dirty="0" smtClean="0">
                <a:solidFill>
                  <a:schemeClr val="tx1"/>
                </a:solidFill>
                <a:latin typeface="Agency FB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dirty="0" smtClean="0">
              <a:solidFill>
                <a:schemeClr val="tx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gency FB" pitchFamily="34" charset="0"/>
              </a:rPr>
              <a:t>Daftar Provinsi per Regional</a:t>
            </a:r>
            <a:endParaRPr lang="id-ID" dirty="0">
              <a:solidFill>
                <a:schemeClr val="tx1"/>
              </a:solidFill>
              <a:latin typeface="Agency FB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04933"/>
              </p:ext>
            </p:extLst>
          </p:nvPr>
        </p:nvGraphicFramePr>
        <p:xfrm>
          <a:off x="357157" y="1142987"/>
          <a:ext cx="8501123" cy="5500368"/>
        </p:xfrm>
        <a:graphic>
          <a:graphicData uri="http://schemas.openxmlformats.org/drawingml/2006/table">
            <a:tbl>
              <a:tblPr/>
              <a:tblGrid>
                <a:gridCol w="699621"/>
                <a:gridCol w="3089993"/>
                <a:gridCol w="1606942"/>
                <a:gridCol w="1588722"/>
                <a:gridCol w="1515845"/>
              </a:tblGrid>
              <a:tr h="1473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PROVINSI/KAB/KOTA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PESERTA PROVINSI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PESERTA KAB/KOTA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738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Tahap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Sumatera Barat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86" marR="5286" marT="5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Aceh (28)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Sumatera Utara (38)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Sumatera Barat (24)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Jambi (16)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Bangka Belitung (12)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Kepulauan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Riau (12)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Sumatera Selatan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Bengkulu (15)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Lampung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Riau (17)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Barat (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DKI Jakarta (11)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Tengah (40)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Banten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(13)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Kalimantan Barat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Provinsi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Kalimantan Tengah (19)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82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8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045">
  <a:themeElements>
    <a:clrScheme name="B04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045">
      <a:majorFont>
        <a:latin typeface="-쉬리B"/>
        <a:ea typeface="-쉬리B"/>
        <a:cs typeface=""/>
      </a:majorFont>
      <a:minorFont>
        <a:latin typeface="-쉬리B"/>
        <a:ea typeface="-쉬리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B04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04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04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04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04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04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04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</Template>
  <TotalTime>1707</TotalTime>
  <Words>1351</Words>
  <Application>Microsoft Office PowerPoint</Application>
  <PresentationFormat>On-screen Show (4:3)</PresentationFormat>
  <Paragraphs>547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B045</vt:lpstr>
      <vt:lpstr>MENU DEKONSENTRASI SETDITJEN BINFAR DAN ALKES TAHUN 2015</vt:lpstr>
      <vt:lpstr>Definisi Dekonsentrasi</vt:lpstr>
      <vt:lpstr>D e k o n s e n t r a s i (Kegiatan Non-Fisik)</vt:lpstr>
      <vt:lpstr>PowerPoint Presentation</vt:lpstr>
      <vt:lpstr>PowerPoint Presentation</vt:lpstr>
      <vt:lpstr>Pengalokasian Anggaran Dekonsentrasi  Program Kefarmasian dan Alat Kesehatan</vt:lpstr>
      <vt:lpstr>Menu Dekonsentrasi  Setditjen Binfar dan Alkes Tahun 2015</vt:lpstr>
      <vt:lpstr>Menu Wajib 1 :  Rapat Konsultasi Nasional Ditjen Binfar &amp; Alkes Tahun 2015</vt:lpstr>
      <vt:lpstr>Daftar Provinsi per Regional</vt:lpstr>
      <vt:lpstr>Daftar Provinsi per Regional (Lanjutan…)</vt:lpstr>
      <vt:lpstr>Menu Wajib 2 : Pemutakhiran Data Kefarmasian dan Alkes  Tk. Provinsi – Profil Kefarmasian </vt:lpstr>
      <vt:lpstr>Menu Wajib 3 : Perencanaan dan Evaluasi Dana Alokasi Khusus (DAK) </vt:lpstr>
      <vt:lpstr>Menu Wajib 4 : Advokasi Pelaksanaan SAI Ditjen Binfar &amp; Alkes</vt:lpstr>
      <vt:lpstr>REALISASI  DEKONSENTRASI TAHUN 2012 (%)</vt:lpstr>
      <vt:lpstr>REALISASI  DEKONSENTRASI TAHUN 2013 (%)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Dekonsentrasi Dukungan Manajemen pada Program Kefarmasian dan Alat Kesehatan Tahun 2013</dc:title>
  <dc:creator>3.10.01.02.001.121</dc:creator>
  <cp:lastModifiedBy>ACER</cp:lastModifiedBy>
  <cp:revision>74</cp:revision>
  <dcterms:created xsi:type="dcterms:W3CDTF">2012-08-29T07:21:43Z</dcterms:created>
  <dcterms:modified xsi:type="dcterms:W3CDTF">2014-06-18T12:49:23Z</dcterms:modified>
</cp:coreProperties>
</file>