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5" r:id="rId3"/>
    <p:sldId id="266" r:id="rId4"/>
    <p:sldId id="267" r:id="rId5"/>
    <p:sldId id="269" r:id="rId6"/>
    <p:sldId id="270" r:id="rId7"/>
    <p:sldId id="271" r:id="rId8"/>
    <p:sldId id="257" r:id="rId9"/>
    <p:sldId id="258" r:id="rId10"/>
    <p:sldId id="259" r:id="rId11"/>
    <p:sldId id="260" r:id="rId12"/>
    <p:sldId id="263" r:id="rId13"/>
    <p:sldId id="262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A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02" autoAdjust="0"/>
    <p:restoredTop sz="94660"/>
  </p:normalViewPr>
  <p:slideViewPr>
    <p:cSldViewPr>
      <p:cViewPr>
        <p:scale>
          <a:sx n="70" d="100"/>
          <a:sy n="70" d="100"/>
        </p:scale>
        <p:origin x="-114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acelica\Local%20Settings\Temp\Untitled%20Analysis-3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%20Copy\HIMAWAN\EVALUASI%20DEKON%202014%20120614\realisasi%20per%20kegiatan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Pusat!$A$18</c:f>
              <c:strCache>
                <c:ptCount val="1"/>
                <c:pt idx="0">
                  <c:v>PAGU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8661800486618006E-3"/>
                  <c:y val="-2.3255813953488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18213058419244E-3"/>
                  <c:y val="-1.5151515151515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1546391752577319E-3"/>
                  <c:y val="-6.06060606060606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1383364450577701E-2"/>
                  <c:y val="-1.5151515151515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id-ID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Pusat!$B$17:$E$17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Pusat!$B$18:$E$18</c:f>
              <c:numCache>
                <c:formatCode>#,##0</c:formatCode>
                <c:ptCount val="4"/>
                <c:pt idx="0">
                  <c:v>26400000000</c:v>
                </c:pt>
                <c:pt idx="1">
                  <c:v>58537805000</c:v>
                </c:pt>
                <c:pt idx="2">
                  <c:v>61763014000</c:v>
                </c:pt>
                <c:pt idx="3" formatCode="_(* #,##0_);_(* \(#,##0\);_(* &quot;-&quot;??_);_(@_)">
                  <c:v>54486889000</c:v>
                </c:pt>
              </c:numCache>
            </c:numRef>
          </c:val>
        </c:ser>
        <c:ser>
          <c:idx val="1"/>
          <c:order val="1"/>
          <c:tx>
            <c:strRef>
              <c:f>Pusat!$A$19</c:f>
              <c:strCache>
                <c:ptCount val="1"/>
                <c:pt idx="0">
                  <c:v>REALISASI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8929440389294405E-2"/>
                  <c:y val="5.0387596899224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330900243309011E-2"/>
                  <c:y val="5.0387596899224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9197080291970798E-2"/>
                  <c:y val="9.3023255813953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5932029114917337E-2"/>
                  <c:y val="-2.7272727272727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id-ID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Pusat!$B$17:$E$17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Pusat!$B$19:$E$19</c:f>
              <c:numCache>
                <c:formatCode>#,##0</c:formatCode>
                <c:ptCount val="4"/>
                <c:pt idx="0" formatCode="_(* #,##0_);_(* \(#,##0\);_(* &quot;-&quot;??_);_(@_)">
                  <c:v>24662484227</c:v>
                </c:pt>
                <c:pt idx="1">
                  <c:v>52356283423</c:v>
                </c:pt>
                <c:pt idx="2">
                  <c:v>55112944209</c:v>
                </c:pt>
                <c:pt idx="3" formatCode="_(* #,##0_);_(* \(#,##0\);_(* &quot;-&quot;??_);_(@_)">
                  <c:v>11614131953</c:v>
                </c:pt>
              </c:numCache>
            </c:numRef>
          </c:val>
        </c:ser>
        <c:ser>
          <c:idx val="2"/>
          <c:order val="2"/>
          <c:tx>
            <c:strRef>
              <c:f>Pusat!$A$20</c:f>
              <c:strCache>
                <c:ptCount val="1"/>
                <c:pt idx="0">
                  <c:v>% REALISASI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98540145985401E-2"/>
                  <c:y val="-2.3255813953488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165450121654499E-2"/>
                  <c:y val="-2.3255813953488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598540145985401E-2"/>
                  <c:y val="-1.937984496124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7031630170316302E-2"/>
                  <c:y val="-2.7131782945736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id-ID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Pusat!$B$17:$E$17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Pusat!$B$20:$E$20</c:f>
              <c:numCache>
                <c:formatCode>#,##0.00</c:formatCode>
                <c:ptCount val="4"/>
                <c:pt idx="0" formatCode="0.00">
                  <c:v>93.418500859848479</c:v>
                </c:pt>
                <c:pt idx="1">
                  <c:v>89.440120658777687</c:v>
                </c:pt>
                <c:pt idx="2" formatCode="_(* #,##0.00_);_(* \(#,##0.00\);_(* &quot;-&quot;??_);_(@_)">
                  <c:v>89.232925402571837</c:v>
                </c:pt>
                <c:pt idx="3" formatCode="0.00">
                  <c:v>21.315461693913189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39278464"/>
        <c:axId val="39280000"/>
        <c:axId val="0"/>
      </c:bar3DChart>
      <c:catAx>
        <c:axId val="39278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9280000"/>
        <c:crosses val="autoZero"/>
        <c:auto val="1"/>
        <c:lblAlgn val="ctr"/>
        <c:lblOffset val="100"/>
        <c:noMultiLvlLbl val="0"/>
      </c:catAx>
      <c:valAx>
        <c:axId val="3928000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one"/>
        <c:crossAx val="392784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'Untitled Analysis'!$B$3</c:f>
              <c:strCache>
                <c:ptCount val="1"/>
                <c:pt idx="0">
                  <c:v>PAGU RKAKL-DIPA</c:v>
                </c:pt>
              </c:strCache>
            </c:strRef>
          </c:tx>
          <c:invertIfNegative val="0"/>
          <c:cat>
            <c:strRef>
              <c:f>'Untitled Analysis'!$A$4:$A$9</c:f>
              <c:strCache>
                <c:ptCount val="6"/>
                <c:pt idx="0">
                  <c:v>2064 Peningkatan Pelayanan Kefarmasian</c:v>
                </c:pt>
                <c:pt idx="1">
                  <c:v>2065 Peningkatan Ketersediaan Obat Publik dan Perbekalan Kesehatan</c:v>
                </c:pt>
                <c:pt idx="2">
                  <c:v>2066 Peningkatan Produksi dan Distribusi Alat Kesehatan</c:v>
                </c:pt>
                <c:pt idx="3">
                  <c:v>2067 Peningkatan Produksi dan Distribusi Kefarmasian</c:v>
                </c:pt>
                <c:pt idx="4">
                  <c:v>2068 Dukungan Manajemen dan Pelaksanaan Tugas Teknis Lainnya pada Program Kefarmasian dan Alat Kesehatan</c:v>
                </c:pt>
                <c:pt idx="5">
                  <c:v>Total</c:v>
                </c:pt>
              </c:strCache>
            </c:strRef>
          </c:cat>
          <c:val>
            <c:numRef>
              <c:f>'Untitled Analysis'!$B$4:$B$9</c:f>
              <c:numCache>
                <c:formatCode>#,##0</c:formatCode>
                <c:ptCount val="6"/>
                <c:pt idx="0">
                  <c:v>8770347000</c:v>
                </c:pt>
                <c:pt idx="1">
                  <c:v>24497759000</c:v>
                </c:pt>
                <c:pt idx="2">
                  <c:v>4659347000</c:v>
                </c:pt>
                <c:pt idx="3">
                  <c:v>8206489000</c:v>
                </c:pt>
                <c:pt idx="4">
                  <c:v>15629072000</c:v>
                </c:pt>
                <c:pt idx="5">
                  <c:v>61763014000</c:v>
                </c:pt>
              </c:numCache>
            </c:numRef>
          </c:val>
        </c:ser>
        <c:ser>
          <c:idx val="1"/>
          <c:order val="1"/>
          <c:tx>
            <c:strRef>
              <c:f>'Untitled Analysis'!$C$3</c:f>
              <c:strCache>
                <c:ptCount val="1"/>
                <c:pt idx="0">
                  <c:v>REALISASI-DIPA</c:v>
                </c:pt>
              </c:strCache>
            </c:strRef>
          </c:tx>
          <c:invertIfNegative val="0"/>
          <c:cat>
            <c:strRef>
              <c:f>'Untitled Analysis'!$A$4:$A$9</c:f>
              <c:strCache>
                <c:ptCount val="6"/>
                <c:pt idx="0">
                  <c:v>2064 Peningkatan Pelayanan Kefarmasian</c:v>
                </c:pt>
                <c:pt idx="1">
                  <c:v>2065 Peningkatan Ketersediaan Obat Publik dan Perbekalan Kesehatan</c:v>
                </c:pt>
                <c:pt idx="2">
                  <c:v>2066 Peningkatan Produksi dan Distribusi Alat Kesehatan</c:v>
                </c:pt>
                <c:pt idx="3">
                  <c:v>2067 Peningkatan Produksi dan Distribusi Kefarmasian</c:v>
                </c:pt>
                <c:pt idx="4">
                  <c:v>2068 Dukungan Manajemen dan Pelaksanaan Tugas Teknis Lainnya pada Program Kefarmasian dan Alat Kesehatan</c:v>
                </c:pt>
                <c:pt idx="5">
                  <c:v>Total</c:v>
                </c:pt>
              </c:strCache>
            </c:strRef>
          </c:cat>
          <c:val>
            <c:numRef>
              <c:f>'Untitled Analysis'!$C$4:$C$9</c:f>
              <c:numCache>
                <c:formatCode>#,##0</c:formatCode>
                <c:ptCount val="6"/>
                <c:pt idx="0">
                  <c:v>8128996908</c:v>
                </c:pt>
                <c:pt idx="1">
                  <c:v>21277388550</c:v>
                </c:pt>
                <c:pt idx="2">
                  <c:v>4120396905</c:v>
                </c:pt>
                <c:pt idx="3">
                  <c:v>7524799815</c:v>
                </c:pt>
                <c:pt idx="4">
                  <c:v>14061362031</c:v>
                </c:pt>
                <c:pt idx="5">
                  <c:v>55112944209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317888"/>
        <c:axId val="39319424"/>
      </c:barChart>
      <c:lineChart>
        <c:grouping val="standard"/>
        <c:varyColors val="0"/>
        <c:ser>
          <c:idx val="2"/>
          <c:order val="2"/>
          <c:tx>
            <c:strRef>
              <c:f>'Untitled Analysis'!$D$3</c:f>
              <c:strCache>
                <c:ptCount val="1"/>
                <c:pt idx="0">
                  <c:v>Realisasi %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'Untitled Analysis'!$A$4:$A$9</c:f>
              <c:strCache>
                <c:ptCount val="6"/>
                <c:pt idx="0">
                  <c:v>2064 Peningkatan Pelayanan Kefarmasian</c:v>
                </c:pt>
                <c:pt idx="1">
                  <c:v>2065 Peningkatan Ketersediaan Obat Publik dan Perbekalan Kesehatan</c:v>
                </c:pt>
                <c:pt idx="2">
                  <c:v>2066 Peningkatan Produksi dan Distribusi Alat Kesehatan</c:v>
                </c:pt>
                <c:pt idx="3">
                  <c:v>2067 Peningkatan Produksi dan Distribusi Kefarmasian</c:v>
                </c:pt>
                <c:pt idx="4">
                  <c:v>2068 Dukungan Manajemen dan Pelaksanaan Tugas Teknis Lainnya pada Program Kefarmasian dan Alat Kesehatan</c:v>
                </c:pt>
                <c:pt idx="5">
                  <c:v>Total</c:v>
                </c:pt>
              </c:strCache>
            </c:strRef>
          </c:cat>
          <c:val>
            <c:numRef>
              <c:f>'Untitled Analysis'!$D$4:$D$9</c:f>
              <c:numCache>
                <c:formatCode>General</c:formatCode>
                <c:ptCount val="6"/>
                <c:pt idx="0">
                  <c:v>92.68</c:v>
                </c:pt>
                <c:pt idx="1">
                  <c:v>86.85</c:v>
                </c:pt>
                <c:pt idx="2">
                  <c:v>88.43</c:v>
                </c:pt>
                <c:pt idx="3">
                  <c:v>91.69</c:v>
                </c:pt>
                <c:pt idx="4">
                  <c:v>89.69</c:v>
                </c:pt>
                <c:pt idx="5">
                  <c:v>89.23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780352"/>
        <c:axId val="39781888"/>
      </c:lineChart>
      <c:catAx>
        <c:axId val="39317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9319424"/>
        <c:crosses val="autoZero"/>
        <c:auto val="1"/>
        <c:lblAlgn val="ctr"/>
        <c:lblOffset val="100"/>
        <c:noMultiLvlLbl val="0"/>
      </c:catAx>
      <c:valAx>
        <c:axId val="393194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id-ID"/>
                  <a:t>rupiah (Rp)</a:t>
                </a:r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crossAx val="39317888"/>
        <c:crosses val="autoZero"/>
        <c:crossBetween val="between"/>
      </c:valAx>
      <c:catAx>
        <c:axId val="39780352"/>
        <c:scaling>
          <c:orientation val="minMax"/>
        </c:scaling>
        <c:delete val="1"/>
        <c:axPos val="b"/>
        <c:majorTickMark val="out"/>
        <c:minorTickMark val="none"/>
        <c:tickLblPos val="nextTo"/>
        <c:crossAx val="39781888"/>
        <c:crosses val="autoZero"/>
        <c:auto val="1"/>
        <c:lblAlgn val="ctr"/>
        <c:lblOffset val="100"/>
        <c:noMultiLvlLbl val="0"/>
      </c:catAx>
      <c:valAx>
        <c:axId val="39781888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id-ID"/>
                  <a:t>Persentase (%)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9780352"/>
        <c:crosses val="max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1E2-07E7-475F-8319-A6E4DCE2FC7D}" type="datetimeFigureOut">
              <a:rPr lang="id-ID" smtClean="0"/>
              <a:t>16/06/2014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FC156-66D9-47F6-BF75-40A2701D04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24444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3D632-4950-4518-B303-FEE089CC35D0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A80C-6D93-46DB-9ED6-9F68869DF4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3D632-4950-4518-B303-FEE089CC35D0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A80C-6D93-46DB-9ED6-9F68869DF4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3D632-4950-4518-B303-FEE089CC35D0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A80C-6D93-46DB-9ED6-9F68869DF4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3D632-4950-4518-B303-FEE089CC35D0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A80C-6D93-46DB-9ED6-9F68869DF4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3D632-4950-4518-B303-FEE089CC35D0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A80C-6D93-46DB-9ED6-9F68869DF4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3D632-4950-4518-B303-FEE089CC35D0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A80C-6D93-46DB-9ED6-9F68869DF4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3D632-4950-4518-B303-FEE089CC35D0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A80C-6D93-46DB-9ED6-9F68869DF4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3D632-4950-4518-B303-FEE089CC35D0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A80C-6D93-46DB-9ED6-9F68869DF4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3D632-4950-4518-B303-FEE089CC35D0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A80C-6D93-46DB-9ED6-9F68869DF4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3D632-4950-4518-B303-FEE089CC35D0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A80C-6D93-46DB-9ED6-9F68869DF4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3D632-4950-4518-B303-FEE089CC35D0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A80C-6D93-46DB-9ED6-9F68869DF4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3D632-4950-4518-B303-FEE089CC35D0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2A80C-6D93-46DB-9ED6-9F68869DF4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5257799"/>
          </a:xfr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  <a:tileRect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SAMBUTAN DAN ARAHAN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200" dirty="0" smtClean="0"/>
              <a:t>SEKRETARIS </a:t>
            </a:r>
            <a:r>
              <a:rPr lang="en-US" sz="3200" dirty="0"/>
              <a:t>DITJEN BINA KEFARMASIAN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DAN </a:t>
            </a:r>
            <a:r>
              <a:rPr lang="en-US" sz="3200" dirty="0"/>
              <a:t>ALAT KESEHATAN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dirty="0" smtClean="0"/>
              <a:t>PADA </a:t>
            </a:r>
            <a:r>
              <a:rPr lang="en-US" sz="2800" dirty="0"/>
              <a:t>ACARA PEMBUKAAN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4000" dirty="0"/>
              <a:t>EVALUASI DAN PERENCANAAN DEKONSENTRASI PROGRAM KEFARMASIAN DAN ALAT KESEHATAN TAHUN 2014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2800" b="1" dirty="0" smtClean="0"/>
              <a:t>RKP 2015 : </a:t>
            </a:r>
            <a:r>
              <a:rPr lang="en-US" sz="2800" b="1" dirty="0" err="1" smtClean="0"/>
              <a:t>Arah</a:t>
            </a:r>
            <a:r>
              <a:rPr lang="en-US" sz="2800" b="1" dirty="0" smtClean="0"/>
              <a:t> </a:t>
            </a:r>
            <a:r>
              <a:rPr lang="en-US" sz="2800" b="1" dirty="0" err="1"/>
              <a:t>Kebijakan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Strategi</a:t>
            </a:r>
            <a:r>
              <a:rPr lang="en-US" sz="2800" b="1" dirty="0"/>
              <a:t> Pembangunan </a:t>
            </a:r>
            <a:r>
              <a:rPr lang="en-US" sz="2800" b="1" dirty="0" err="1"/>
              <a:t>Bidang</a:t>
            </a:r>
            <a:r>
              <a:rPr lang="en-US" sz="2800" b="1" dirty="0"/>
              <a:t> </a:t>
            </a:r>
            <a:r>
              <a:rPr lang="en-US" sz="2800" b="1" dirty="0" err="1"/>
              <a:t>Sosial</a:t>
            </a:r>
            <a:r>
              <a:rPr lang="en-US" sz="2800" b="1" dirty="0"/>
              <a:t> </a:t>
            </a:r>
            <a:r>
              <a:rPr lang="en-US" sz="2800" b="1" dirty="0" err="1"/>
              <a:t>Budaya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Kehidupan</a:t>
            </a:r>
            <a:r>
              <a:rPr lang="en-US" sz="2800" b="1" dirty="0"/>
              <a:t> </a:t>
            </a:r>
            <a:r>
              <a:rPr lang="en-US" sz="2800" b="1" dirty="0" err="1"/>
              <a:t>Beragama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 startAt="7"/>
            </a:pP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, </a:t>
            </a:r>
          </a:p>
          <a:p>
            <a:pPr marL="514350" lvl="0" indent="-514350">
              <a:buFont typeface="+mj-lt"/>
              <a:buAutoNum type="arabicPeriod" startAt="7"/>
            </a:pP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ketersediaan</a:t>
            </a:r>
            <a:r>
              <a:rPr lang="en-US" dirty="0"/>
              <a:t>, </a:t>
            </a:r>
            <a:r>
              <a:rPr lang="en-US" dirty="0" err="1"/>
              <a:t>penyebaran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</a:p>
          <a:p>
            <a:pPr marL="514350" lvl="0" indent="-514350">
              <a:buFont typeface="+mj-lt"/>
              <a:buAutoNum type="arabicPeriod" startAt="7"/>
            </a:pP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yang </a:t>
            </a:r>
            <a:r>
              <a:rPr lang="en-US" dirty="0" err="1"/>
              <a:t>berkualitas</a:t>
            </a:r>
            <a:r>
              <a:rPr lang="en-US" dirty="0"/>
              <a:t>, </a:t>
            </a:r>
          </a:p>
          <a:p>
            <a:pPr marL="514350" lvl="0" indent="-514350">
              <a:buFont typeface="+mj-lt"/>
              <a:buAutoNum type="arabicPeriod" startAt="7"/>
            </a:pP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rujukan</a:t>
            </a:r>
            <a:r>
              <a:rPr lang="en-US" dirty="0"/>
              <a:t> yang </a:t>
            </a:r>
            <a:r>
              <a:rPr lang="en-US" dirty="0" err="1"/>
              <a:t>berkualitas</a:t>
            </a:r>
            <a:r>
              <a:rPr lang="en-US" dirty="0"/>
              <a:t>, </a:t>
            </a:r>
          </a:p>
          <a:p>
            <a:pPr marL="514350" lvl="0" indent="-514350">
              <a:buFont typeface="+mj-lt"/>
              <a:buAutoNum type="arabicPeriod" startAt="7"/>
            </a:pPr>
            <a:r>
              <a:rPr lang="en-US" dirty="0" err="1"/>
              <a:t>Menguatkan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,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system </a:t>
            </a:r>
            <a:r>
              <a:rPr lang="en-US" dirty="0" err="1"/>
              <a:t>informasi</a:t>
            </a:r>
            <a:r>
              <a:rPr lang="en-US" dirty="0"/>
              <a:t>,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efektifitas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770" y="269630"/>
            <a:ext cx="8686800" cy="1981200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en-US" sz="2400" dirty="0" err="1"/>
              <a:t>Arah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smtClean="0"/>
              <a:t>4. </a:t>
            </a:r>
            <a:r>
              <a:rPr lang="en-US" sz="2400" b="1" dirty="0" err="1" smtClean="0"/>
              <a:t>Meningkatkan</a:t>
            </a:r>
            <a:r>
              <a:rPr lang="en-US" sz="2400" b="1" dirty="0" smtClean="0"/>
              <a:t> </a:t>
            </a:r>
            <a:r>
              <a:rPr lang="en-US" sz="2400" b="1" dirty="0" err="1"/>
              <a:t>ketersediaan</a:t>
            </a:r>
            <a:r>
              <a:rPr lang="en-US" sz="2400" b="1" dirty="0"/>
              <a:t> </a:t>
            </a:r>
            <a:r>
              <a:rPr lang="en-US" sz="2400" b="1" dirty="0" err="1"/>
              <a:t>obat</a:t>
            </a:r>
            <a:r>
              <a:rPr lang="en-US" sz="2400" b="1" dirty="0"/>
              <a:t> yang </a:t>
            </a:r>
            <a:r>
              <a:rPr lang="en-US" sz="2400" b="1" dirty="0" err="1"/>
              <a:t>bermutu</a:t>
            </a:r>
            <a:r>
              <a:rPr lang="en-US" sz="2400" b="1" dirty="0"/>
              <a:t> </a:t>
            </a:r>
            <a:r>
              <a:rPr lang="en-US" sz="2400" b="1" dirty="0" err="1"/>
              <a:t>serta</a:t>
            </a:r>
            <a:r>
              <a:rPr lang="en-US" sz="2400" b="1" dirty="0"/>
              <a:t> </a:t>
            </a:r>
            <a:r>
              <a:rPr lang="en-US" sz="2400" b="1" dirty="0" err="1"/>
              <a:t>terjaminnya</a:t>
            </a:r>
            <a:r>
              <a:rPr lang="en-US" sz="2400" b="1" dirty="0"/>
              <a:t> </a:t>
            </a:r>
            <a:r>
              <a:rPr lang="en-US" sz="2400" b="1" dirty="0" err="1"/>
              <a:t>pelayanan</a:t>
            </a:r>
            <a:r>
              <a:rPr lang="en-US" sz="2400" b="1" dirty="0"/>
              <a:t> </a:t>
            </a:r>
            <a:r>
              <a:rPr lang="en-US" sz="2400" b="1" dirty="0" err="1"/>
              <a:t>kefarmasian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alat</a:t>
            </a:r>
            <a:r>
              <a:rPr lang="en-US" sz="2400" b="1" dirty="0"/>
              <a:t> </a:t>
            </a:r>
            <a:r>
              <a:rPr lang="en-US" sz="2400" b="1" dirty="0" err="1"/>
              <a:t>kesehatan</a:t>
            </a:r>
            <a:r>
              <a:rPr lang="en-US" sz="2400" b="1" dirty="0"/>
              <a:t> yang </a:t>
            </a:r>
            <a:r>
              <a:rPr lang="en-US" sz="2400" b="1" dirty="0" err="1"/>
              <a:t>sesuai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standar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persyaratan</a:t>
            </a:r>
            <a:r>
              <a:rPr lang="en-US" sz="2400" b="1" dirty="0"/>
              <a:t> </a:t>
            </a:r>
            <a:r>
              <a:rPr lang="en-US" sz="2400" b="1" dirty="0" err="1"/>
              <a:t>bagi</a:t>
            </a:r>
            <a:r>
              <a:rPr lang="en-US" sz="2400" b="1" dirty="0"/>
              <a:t> </a:t>
            </a:r>
            <a:r>
              <a:rPr lang="en-US" sz="2400" b="1" dirty="0" err="1"/>
              <a:t>pelayanan</a:t>
            </a:r>
            <a:r>
              <a:rPr lang="en-US" sz="2400" b="1" dirty="0"/>
              <a:t> </a:t>
            </a:r>
            <a:r>
              <a:rPr lang="en-US" sz="2400" b="1" dirty="0" err="1"/>
              <a:t>kesehatan</a:t>
            </a:r>
            <a:r>
              <a:rPr lang="en-US" sz="2400" b="1" dirty="0"/>
              <a:t> </a:t>
            </a:r>
            <a:r>
              <a:rPr lang="en-US" sz="2400" b="1" dirty="0" err="1"/>
              <a:t>di</a:t>
            </a:r>
            <a:r>
              <a:rPr lang="en-US" sz="2400" b="1" dirty="0"/>
              <a:t> </a:t>
            </a:r>
            <a:r>
              <a:rPr lang="en-US" sz="2400" b="1" dirty="0" err="1"/>
              <a:t>setiap</a:t>
            </a:r>
            <a:r>
              <a:rPr lang="en-US" sz="2400" b="1" dirty="0"/>
              <a:t> </a:t>
            </a:r>
            <a:r>
              <a:rPr lang="en-US" sz="2400" b="1" dirty="0" err="1"/>
              <a:t>tahap</a:t>
            </a:r>
            <a:r>
              <a:rPr lang="en-US" sz="2400" b="1" dirty="0"/>
              <a:t> </a:t>
            </a:r>
            <a:r>
              <a:rPr lang="en-US" sz="2400" b="1" dirty="0" err="1"/>
              <a:t>kehidupan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770" y="2438400"/>
            <a:ext cx="8651630" cy="368776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lphaLcPeriod"/>
            </a:pPr>
            <a:r>
              <a:rPr lang="en-US" sz="2400" dirty="0" err="1"/>
              <a:t>Peningkatan</a:t>
            </a:r>
            <a:r>
              <a:rPr lang="en-US" sz="2400" dirty="0"/>
              <a:t> </a:t>
            </a:r>
            <a:r>
              <a:rPr lang="en-US" sz="2400" dirty="0" err="1"/>
              <a:t>tersedianya</a:t>
            </a:r>
            <a:r>
              <a:rPr lang="en-US" sz="2400" dirty="0"/>
              <a:t> </a:t>
            </a:r>
            <a:r>
              <a:rPr lang="en-US" sz="2400" dirty="0" err="1"/>
              <a:t>obat</a:t>
            </a:r>
            <a:r>
              <a:rPr lang="en-US" sz="2400" dirty="0"/>
              <a:t>, </a:t>
            </a:r>
            <a:r>
              <a:rPr lang="en-US" sz="2400" dirty="0" err="1"/>
              <a:t>vaksin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medis</a:t>
            </a:r>
            <a:r>
              <a:rPr lang="en-US" sz="2400" dirty="0"/>
              <a:t> </a:t>
            </a:r>
            <a:r>
              <a:rPr lang="en-US" sz="2400" dirty="0" err="1"/>
              <a:t>habis</a:t>
            </a:r>
            <a:r>
              <a:rPr lang="en-US" sz="2400" dirty="0"/>
              <a:t> </a:t>
            </a:r>
            <a:r>
              <a:rPr lang="en-US" sz="2400" dirty="0" err="1"/>
              <a:t>pakai</a:t>
            </a:r>
            <a:r>
              <a:rPr lang="en-US" sz="2400" dirty="0"/>
              <a:t> yang </a:t>
            </a:r>
            <a:r>
              <a:rPr lang="en-US" sz="2400" dirty="0" err="1"/>
              <a:t>bermutu</a:t>
            </a:r>
            <a:r>
              <a:rPr lang="en-US" sz="2400" dirty="0"/>
              <a:t>, </a:t>
            </a:r>
            <a:r>
              <a:rPr lang="en-US" sz="2400" dirty="0" err="1"/>
              <a:t>merata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terjangkau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, </a:t>
            </a:r>
            <a:r>
              <a:rPr lang="en-US" sz="2400" dirty="0" err="1"/>
              <a:t>terutama</a:t>
            </a:r>
            <a:r>
              <a:rPr lang="en-US" sz="2400" dirty="0"/>
              <a:t> </a:t>
            </a:r>
            <a:r>
              <a:rPr lang="en-US" sz="2400" dirty="0" err="1"/>
              <a:t>obat</a:t>
            </a:r>
            <a:r>
              <a:rPr lang="en-US" sz="2400" dirty="0"/>
              <a:t> yang </a:t>
            </a:r>
            <a:r>
              <a:rPr lang="en-US" sz="2400" dirty="0" err="1"/>
              <a:t>tercantum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formularium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,</a:t>
            </a:r>
          </a:p>
          <a:p>
            <a:pPr marL="457200" lvl="0" indent="-457200">
              <a:buFont typeface="+mj-lt"/>
              <a:buAutoNum type="alphaLcPeriod"/>
            </a:pPr>
            <a:r>
              <a:rPr lang="en-US" sz="2400" dirty="0" err="1"/>
              <a:t>Peningkatan</a:t>
            </a:r>
            <a:r>
              <a:rPr lang="en-US" sz="2400" dirty="0"/>
              <a:t> </a:t>
            </a:r>
            <a:r>
              <a:rPr lang="en-US" sz="2400" dirty="0" err="1"/>
              <a:t>jaminan</a:t>
            </a:r>
            <a:r>
              <a:rPr lang="en-US" sz="2400" dirty="0"/>
              <a:t> </a:t>
            </a:r>
            <a:r>
              <a:rPr lang="en-US" sz="2400" dirty="0" err="1"/>
              <a:t>mutu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kefarmasian</a:t>
            </a:r>
            <a:r>
              <a:rPr lang="en-US" sz="2400" dirty="0"/>
              <a:t>, </a:t>
            </a:r>
          </a:p>
          <a:p>
            <a:pPr marL="457200" lvl="0" indent="-457200">
              <a:buFont typeface="+mj-lt"/>
              <a:buAutoNum type="alphaLcPeriod"/>
            </a:pPr>
            <a:r>
              <a:rPr lang="en-US" sz="2400" dirty="0" err="1"/>
              <a:t>Terlaksananya</a:t>
            </a:r>
            <a:r>
              <a:rPr lang="en-US" sz="2400" dirty="0"/>
              <a:t> </a:t>
            </a:r>
            <a:r>
              <a:rPr lang="en-US" sz="2400" dirty="0" err="1"/>
              <a:t>penggunaan</a:t>
            </a:r>
            <a:r>
              <a:rPr lang="en-US" sz="2400" dirty="0"/>
              <a:t> </a:t>
            </a:r>
            <a:r>
              <a:rPr lang="en-US" sz="2400" dirty="0" err="1"/>
              <a:t>obat</a:t>
            </a:r>
            <a:r>
              <a:rPr lang="en-US" sz="2400" dirty="0"/>
              <a:t> </a:t>
            </a:r>
            <a:r>
              <a:rPr lang="en-US" sz="2400" dirty="0" err="1"/>
              <a:t>rasional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tahap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(</a:t>
            </a:r>
            <a:r>
              <a:rPr lang="en-US" sz="2400" i="1" dirty="0"/>
              <a:t>continuum of care</a:t>
            </a:r>
            <a:r>
              <a:rPr lang="en-US" sz="2400" dirty="0"/>
              <a:t>)</a:t>
            </a:r>
          </a:p>
          <a:p>
            <a:pPr marL="457200" lvl="0" indent="-457200">
              <a:buFont typeface="+mj-lt"/>
              <a:buAutoNum type="alphaLcPeriod"/>
            </a:pPr>
            <a:r>
              <a:rPr lang="en-US" sz="2400" dirty="0" err="1"/>
              <a:t>Penguatan</a:t>
            </a:r>
            <a:r>
              <a:rPr lang="en-US" sz="2400" dirty="0"/>
              <a:t> </a:t>
            </a:r>
            <a:r>
              <a:rPr lang="en-US" sz="2400" dirty="0" err="1"/>
              <a:t>kapasitas</a:t>
            </a:r>
            <a:r>
              <a:rPr lang="en-US" sz="2400" dirty="0"/>
              <a:t> </a:t>
            </a:r>
            <a:r>
              <a:rPr lang="en-US" sz="2400" dirty="0" err="1"/>
              <a:t>institusi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logistik</a:t>
            </a:r>
            <a:r>
              <a:rPr lang="en-US" sz="2400" dirty="0"/>
              <a:t> </a:t>
            </a:r>
            <a:r>
              <a:rPr lang="en-US" sz="2400" dirty="0" err="1"/>
              <a:t>obat</a:t>
            </a:r>
            <a:r>
              <a:rPr lang="en-US" sz="2400" dirty="0" smtClean="0"/>
              <a:t>,</a:t>
            </a:r>
          </a:p>
          <a:p>
            <a:pPr marL="457200" indent="-457200">
              <a:buFont typeface="+mj-lt"/>
              <a:buAutoNum type="alphaLcPeriod"/>
            </a:pPr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770" y="269630"/>
            <a:ext cx="8686800" cy="1981200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en-US" sz="2400" dirty="0" err="1"/>
              <a:t>Arah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smtClean="0"/>
              <a:t>4. </a:t>
            </a:r>
            <a:r>
              <a:rPr lang="en-US" sz="2400" b="1" dirty="0" err="1" smtClean="0"/>
              <a:t>Meningkatkan</a:t>
            </a:r>
            <a:r>
              <a:rPr lang="en-US" sz="2400" b="1" dirty="0" smtClean="0"/>
              <a:t> </a:t>
            </a:r>
            <a:r>
              <a:rPr lang="en-US" sz="2400" b="1" dirty="0" err="1"/>
              <a:t>ketersediaan</a:t>
            </a:r>
            <a:r>
              <a:rPr lang="en-US" sz="2400" b="1" dirty="0"/>
              <a:t> </a:t>
            </a:r>
            <a:r>
              <a:rPr lang="en-US" sz="2400" b="1" dirty="0" err="1"/>
              <a:t>obat</a:t>
            </a:r>
            <a:r>
              <a:rPr lang="en-US" sz="2400" b="1" dirty="0"/>
              <a:t> yang </a:t>
            </a:r>
            <a:r>
              <a:rPr lang="en-US" sz="2400" b="1" dirty="0" err="1"/>
              <a:t>bermutu</a:t>
            </a:r>
            <a:r>
              <a:rPr lang="en-US" sz="2400" b="1" dirty="0"/>
              <a:t> </a:t>
            </a:r>
            <a:r>
              <a:rPr lang="en-US" sz="2400" b="1" dirty="0" err="1"/>
              <a:t>serta</a:t>
            </a:r>
            <a:r>
              <a:rPr lang="en-US" sz="2400" b="1" dirty="0"/>
              <a:t> </a:t>
            </a:r>
            <a:r>
              <a:rPr lang="en-US" sz="2400" b="1" dirty="0" err="1"/>
              <a:t>terjaminnya</a:t>
            </a:r>
            <a:r>
              <a:rPr lang="en-US" sz="2400" b="1" dirty="0"/>
              <a:t> </a:t>
            </a:r>
            <a:r>
              <a:rPr lang="en-US" sz="2400" b="1" dirty="0" err="1"/>
              <a:t>pelayanan</a:t>
            </a:r>
            <a:r>
              <a:rPr lang="en-US" sz="2400" b="1" dirty="0"/>
              <a:t> </a:t>
            </a:r>
            <a:r>
              <a:rPr lang="en-US" sz="2400" b="1" dirty="0" err="1"/>
              <a:t>kefarmasian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alat</a:t>
            </a:r>
            <a:r>
              <a:rPr lang="en-US" sz="2400" b="1" dirty="0"/>
              <a:t> </a:t>
            </a:r>
            <a:r>
              <a:rPr lang="en-US" sz="2400" b="1" dirty="0" err="1"/>
              <a:t>kesehatan</a:t>
            </a:r>
            <a:r>
              <a:rPr lang="en-US" sz="2400" b="1" dirty="0"/>
              <a:t> yang </a:t>
            </a:r>
            <a:r>
              <a:rPr lang="en-US" sz="2400" b="1" dirty="0" err="1"/>
              <a:t>sesuai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standar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persyaratan</a:t>
            </a:r>
            <a:r>
              <a:rPr lang="en-US" sz="2400" b="1" dirty="0"/>
              <a:t> </a:t>
            </a:r>
            <a:r>
              <a:rPr lang="en-US" sz="2400" b="1" dirty="0" err="1"/>
              <a:t>bagi</a:t>
            </a:r>
            <a:r>
              <a:rPr lang="en-US" sz="2400" b="1" dirty="0"/>
              <a:t> </a:t>
            </a:r>
            <a:r>
              <a:rPr lang="en-US" sz="2400" b="1" dirty="0" err="1"/>
              <a:t>pelayanan</a:t>
            </a:r>
            <a:r>
              <a:rPr lang="en-US" sz="2400" b="1" dirty="0"/>
              <a:t> </a:t>
            </a:r>
            <a:r>
              <a:rPr lang="en-US" sz="2400" b="1" dirty="0" err="1"/>
              <a:t>kesehatan</a:t>
            </a:r>
            <a:r>
              <a:rPr lang="en-US" sz="2400" b="1" dirty="0"/>
              <a:t> </a:t>
            </a:r>
            <a:r>
              <a:rPr lang="en-US" sz="2400" b="1" dirty="0" err="1"/>
              <a:t>di</a:t>
            </a:r>
            <a:r>
              <a:rPr lang="en-US" sz="2400" b="1" dirty="0"/>
              <a:t> </a:t>
            </a:r>
            <a:r>
              <a:rPr lang="en-US" sz="2400" b="1" dirty="0" err="1"/>
              <a:t>setiap</a:t>
            </a:r>
            <a:r>
              <a:rPr lang="en-US" sz="2400" b="1" dirty="0"/>
              <a:t> </a:t>
            </a:r>
            <a:r>
              <a:rPr lang="en-US" sz="2400" b="1" dirty="0" err="1"/>
              <a:t>tahap</a:t>
            </a:r>
            <a:r>
              <a:rPr lang="en-US" sz="2400" b="1" dirty="0"/>
              <a:t> </a:t>
            </a:r>
            <a:r>
              <a:rPr lang="en-US" sz="2400" b="1" dirty="0" err="1"/>
              <a:t>kehidupan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770" y="2438400"/>
            <a:ext cx="8651630" cy="368776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eriod" startAt="5"/>
            </a:pPr>
            <a:r>
              <a:rPr lang="en-US" sz="2400" dirty="0" err="1" smtClean="0"/>
              <a:t>Penguatan</a:t>
            </a:r>
            <a:r>
              <a:rPr lang="en-US" sz="2400" dirty="0" smtClean="0"/>
              <a:t> </a:t>
            </a:r>
            <a:r>
              <a:rPr lang="en-US" sz="2400" dirty="0" err="1" smtClean="0"/>
              <a:t>kapasitas</a:t>
            </a:r>
            <a:r>
              <a:rPr lang="en-US" sz="2400" dirty="0" smtClean="0"/>
              <a:t> </a:t>
            </a:r>
            <a:r>
              <a:rPr lang="en-US" sz="2400" dirty="0" err="1" smtClean="0"/>
              <a:t>institusi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penapisan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obat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,</a:t>
            </a:r>
          </a:p>
          <a:p>
            <a:pPr marL="457200" lvl="0" indent="-457200">
              <a:buFont typeface="+mj-lt"/>
              <a:buAutoNum type="alphaLcPeriod" startAt="5"/>
            </a:pPr>
            <a:r>
              <a:rPr lang="en-US" sz="2400" dirty="0" err="1" smtClean="0"/>
              <a:t>Pengembangan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kemandirian</a:t>
            </a:r>
            <a:r>
              <a:rPr lang="en-US" sz="2400" dirty="0" smtClean="0"/>
              <a:t> </a:t>
            </a:r>
            <a:r>
              <a:rPr lang="en-US" sz="2400" dirty="0" err="1" smtClean="0"/>
              <a:t>penyediaan</a:t>
            </a:r>
            <a:r>
              <a:rPr lang="en-US" sz="2400" dirty="0" smtClean="0"/>
              <a:t> </a:t>
            </a:r>
            <a:r>
              <a:rPr lang="en-US" sz="2400" dirty="0" err="1" smtClean="0"/>
              <a:t>vaksin</a:t>
            </a:r>
            <a:r>
              <a:rPr lang="en-US" sz="2400" dirty="0" smtClean="0"/>
              <a:t>,</a:t>
            </a:r>
          </a:p>
          <a:p>
            <a:pPr marL="457200" lvl="0" indent="-457200">
              <a:buFont typeface="+mj-lt"/>
              <a:buAutoNum type="alphaLcPeriod" startAt="5"/>
            </a:pPr>
            <a:r>
              <a:rPr lang="en-US" sz="2400" dirty="0" err="1" smtClean="0"/>
              <a:t>Peningkatan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pengendalian</a:t>
            </a:r>
            <a:r>
              <a:rPr lang="en-US" sz="2400" dirty="0" smtClean="0"/>
              <a:t>, monitoring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evaluasi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obat</a:t>
            </a:r>
            <a:r>
              <a:rPr lang="en-US" sz="2400" dirty="0" smtClean="0"/>
              <a:t>,</a:t>
            </a:r>
          </a:p>
          <a:p>
            <a:pPr marL="457200" lvl="0" indent="-457200">
              <a:buFont typeface="+mj-lt"/>
              <a:buAutoNum type="alphaLcPeriod" startAt="5"/>
            </a:pPr>
            <a:r>
              <a:rPr lang="en-US" sz="2400" dirty="0" err="1" smtClean="0"/>
              <a:t>Peningkatan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pembinaan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kualitas</a:t>
            </a:r>
            <a:r>
              <a:rPr lang="en-US" sz="2400" dirty="0" smtClean="0"/>
              <a:t> pre </a:t>
            </a:r>
            <a:r>
              <a:rPr lang="en-US" sz="2400" dirty="0" err="1" smtClean="0"/>
              <a:t>dan</a:t>
            </a:r>
            <a:r>
              <a:rPr lang="en-US" sz="2400" dirty="0" smtClean="0"/>
              <a:t> post-market </a:t>
            </a:r>
            <a:r>
              <a:rPr lang="en-US" sz="2400" dirty="0" err="1" smtClean="0"/>
              <a:t>alat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,</a:t>
            </a:r>
          </a:p>
          <a:p>
            <a:pPr marL="457200" indent="-457200">
              <a:buFont typeface="+mj-lt"/>
              <a:buAutoNum type="alphaLcPeriod" startAt="5"/>
            </a:pPr>
            <a:r>
              <a:rPr lang="en-US" sz="2400" dirty="0" err="1" smtClean="0"/>
              <a:t>Peningkatan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pembinaan</a:t>
            </a:r>
            <a:r>
              <a:rPr lang="en-US" sz="2400" dirty="0" smtClean="0"/>
              <a:t> </a:t>
            </a:r>
            <a:r>
              <a:rPr lang="en-US" sz="2400" dirty="0" err="1" smtClean="0"/>
              <a:t>sarana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distribusi</a:t>
            </a:r>
            <a:r>
              <a:rPr lang="en-US" sz="2400" dirty="0" smtClean="0"/>
              <a:t> </a:t>
            </a:r>
            <a:r>
              <a:rPr lang="en-US" sz="2400" dirty="0" err="1" smtClean="0"/>
              <a:t>sediaan</a:t>
            </a:r>
            <a:r>
              <a:rPr lang="en-US" sz="2400" dirty="0" smtClean="0"/>
              <a:t> </a:t>
            </a:r>
            <a:r>
              <a:rPr lang="en-US" sz="2400" dirty="0" err="1" smtClean="0"/>
              <a:t>farmasi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lphaLcPeriod"/>
            </a:pPr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CFAFE7"/>
          </a:solidFill>
        </p:spPr>
        <p:txBody>
          <a:bodyPr>
            <a:normAutofit/>
          </a:bodyPr>
          <a:lstStyle/>
          <a:p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/>
              <a:t>peran</a:t>
            </a:r>
            <a:r>
              <a:rPr lang="en-US" sz="2800" dirty="0"/>
              <a:t> </a:t>
            </a:r>
            <a:r>
              <a:rPr lang="en-US" sz="2800" dirty="0" err="1"/>
              <a:t>Pemerintah</a:t>
            </a:r>
            <a:r>
              <a:rPr lang="en-US" sz="2800" dirty="0"/>
              <a:t> </a:t>
            </a:r>
            <a:r>
              <a:rPr lang="en-US" sz="2800" dirty="0" err="1"/>
              <a:t>Pusat</a:t>
            </a:r>
            <a:r>
              <a:rPr lang="en-US" sz="2800" dirty="0"/>
              <a:t> </a:t>
            </a:r>
            <a:r>
              <a:rPr lang="en-US" sz="2800" b="1" dirty="0" err="1"/>
              <a:t>dialihkan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Pemerintah</a:t>
            </a:r>
            <a:r>
              <a:rPr lang="en-US" sz="2800" dirty="0"/>
              <a:t> Daerah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urusan</a:t>
            </a:r>
            <a:r>
              <a:rPr lang="en-US" sz="2800" dirty="0"/>
              <a:t> </a:t>
            </a:r>
            <a:r>
              <a:rPr lang="en-US" sz="2800" dirty="0" err="1"/>
              <a:t>wajib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tugas</a:t>
            </a:r>
            <a:r>
              <a:rPr lang="en-US" sz="2800" dirty="0"/>
              <a:t> </a:t>
            </a:r>
            <a:r>
              <a:rPr lang="en-US" sz="2800" dirty="0" err="1" smtClean="0"/>
              <a:t>pembantuan</a:t>
            </a:r>
            <a:endParaRPr lang="en-US" sz="2800" dirty="0" smtClean="0"/>
          </a:p>
          <a:p>
            <a:r>
              <a:rPr lang="en-US" sz="2800" dirty="0" err="1" smtClean="0"/>
              <a:t>Pentingnya</a:t>
            </a:r>
            <a:r>
              <a:rPr lang="en-US" sz="2800" dirty="0" smtClean="0"/>
              <a:t> </a:t>
            </a:r>
            <a:r>
              <a:rPr lang="en-US" sz="2800" b="1" dirty="0" err="1"/>
              <a:t>perhatian</a:t>
            </a:r>
            <a:r>
              <a:rPr lang="en-US" sz="2800" b="1" dirty="0"/>
              <a:t> </a:t>
            </a:r>
            <a:r>
              <a:rPr lang="en-US" sz="2800" dirty="0" err="1" smtClean="0"/>
              <a:t>Pemerintah</a:t>
            </a:r>
            <a:r>
              <a:rPr lang="en-US" sz="2800" dirty="0" smtClean="0"/>
              <a:t> Daerah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/>
              <a:t>Program </a:t>
            </a:r>
            <a:r>
              <a:rPr lang="en-US" sz="2800" dirty="0" err="1"/>
              <a:t>Kefarmasian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Alat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menjamin</a:t>
            </a:r>
            <a:r>
              <a:rPr lang="en-US" sz="2800" dirty="0"/>
              <a:t> </a:t>
            </a:r>
            <a:r>
              <a:rPr lang="en-US" sz="2800" dirty="0" err="1"/>
              <a:t>ketersediaan</a:t>
            </a:r>
            <a:r>
              <a:rPr lang="en-US" sz="2800" dirty="0"/>
              <a:t> </a:t>
            </a:r>
            <a:r>
              <a:rPr lang="en-US" sz="2800" dirty="0" err="1"/>
              <a:t>obat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pelayanan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, </a:t>
            </a:r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/>
              <a:t>pelayanan</a:t>
            </a:r>
            <a:r>
              <a:rPr lang="en-US" sz="2800" dirty="0"/>
              <a:t> </a:t>
            </a:r>
            <a:r>
              <a:rPr lang="en-US" sz="2800" dirty="0" err="1"/>
              <a:t>kefarmasian</a:t>
            </a:r>
            <a:r>
              <a:rPr lang="en-US" sz="2800" dirty="0"/>
              <a:t>, </a:t>
            </a:r>
            <a:r>
              <a:rPr lang="en-US" sz="2800" dirty="0" err="1"/>
              <a:t>pengendalian</a:t>
            </a:r>
            <a:r>
              <a:rPr lang="en-US" sz="2800" dirty="0"/>
              <a:t> </a:t>
            </a:r>
            <a:r>
              <a:rPr lang="en-US" sz="2800" dirty="0" err="1"/>
              <a:t>alat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pembinaan</a:t>
            </a:r>
            <a:r>
              <a:rPr lang="en-US" sz="2800" dirty="0"/>
              <a:t> </a:t>
            </a:r>
            <a:r>
              <a:rPr lang="en-US" sz="2800" dirty="0" err="1"/>
              <a:t>produksi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distribusi</a:t>
            </a:r>
            <a:r>
              <a:rPr lang="en-US" sz="2800" dirty="0"/>
              <a:t> </a:t>
            </a:r>
            <a:r>
              <a:rPr lang="en-US" sz="2800" dirty="0" err="1"/>
              <a:t>kefarmasian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alat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785813" y="52387"/>
            <a:ext cx="7696200" cy="481013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ALOKASI DEKON PROVINSI </a:t>
            </a:r>
            <a:endParaRPr lang="id-ID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5720" y="928668"/>
          <a:ext cx="8358245" cy="5640795"/>
        </p:xfrm>
        <a:graphic>
          <a:graphicData uri="http://schemas.openxmlformats.org/drawingml/2006/table">
            <a:tbl>
              <a:tblPr/>
              <a:tblGrid>
                <a:gridCol w="441844"/>
                <a:gridCol w="2638801"/>
                <a:gridCol w="1804203"/>
                <a:gridCol w="1804203"/>
                <a:gridCol w="1669194"/>
              </a:tblGrid>
              <a:tr h="296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No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Propinsi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2013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2014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2015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96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1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7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NAD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2.393.670.000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1.933.219.000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1.974.096.000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Sumatera Utara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2.419.790.000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2.441.943.000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2.338.608.000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Sumatera Barat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1.980.613.000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1.771.926.000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1.830.797.000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Riau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1.794.842.000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1.459.047.000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1.567.366.000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Kepulauan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Riau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1.487.480.000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1.264.740.000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1.297.332.000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Jambi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1.796.969.000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1.412.917.000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1.510.038.000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Sumatera Selatan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1.561.927.000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1.591.579.000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1.623.506.000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Bangka Belitung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1.598.676.000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1.242.259.000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1.353.430.000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Bengkulu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1.482.660.000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1.349.012.000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1.461.973.000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Lampung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1.511.667.000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1.515.615.000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1.609.008.000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DKI Jakarta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1.591.476.000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1.534.617.000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1.838.131.000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4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Jawa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Barat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2.609.966.000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2.567.499.000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2.631.152.000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Banten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1.425.278.000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1.323.345.000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1.495.467.000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4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Jawa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Tengah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2.602.485.000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2.610.508.000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2.581.274.000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DI Yogyakarta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1.295.806.000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1.192.674.000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1.336.277.000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Jawa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Timur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2.816.957.000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2.750.426.000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2.772.754.000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245497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4"/>
          <p:cNvSpPr>
            <a:spLocks noChangeArrowheads="1"/>
          </p:cNvSpPr>
          <p:nvPr/>
        </p:nvSpPr>
        <p:spPr bwMode="auto">
          <a:xfrm>
            <a:off x="785813" y="152400"/>
            <a:ext cx="7696200" cy="762000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ALOKASI DEKON PROVINSI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(LANJUTAN….)</a:t>
            </a:r>
            <a:endParaRPr lang="id-ID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521599"/>
              </p:ext>
            </p:extLst>
          </p:nvPr>
        </p:nvGraphicFramePr>
        <p:xfrm>
          <a:off x="357157" y="1214428"/>
          <a:ext cx="8358246" cy="5257335"/>
        </p:xfrm>
        <a:graphic>
          <a:graphicData uri="http://schemas.openxmlformats.org/drawingml/2006/table">
            <a:tbl>
              <a:tblPr/>
              <a:tblGrid>
                <a:gridCol w="441845"/>
                <a:gridCol w="2638800"/>
                <a:gridCol w="1777140"/>
                <a:gridCol w="1785950"/>
                <a:gridCol w="1714511"/>
              </a:tblGrid>
              <a:tr h="239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No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Propinsi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2013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Arial"/>
                        </a:rPr>
                        <a:t>2014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2015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39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9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0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Kalimantan Barat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1.978.272.000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1.514.486.000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1.604.470.000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Kalimantan Tengah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1.599.300.000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1.530.258.000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1.598.240.000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Kalimantan Selatan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2.043.647.000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1.575.524.000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1.679.709.000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Kalimantan </a:t>
                      </a:r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Timur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2.016.952.000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1.574.904.000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1.488.356.000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Sulawesi Utara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1.725.176.000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1.563.635.000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1.666.089.000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Gorontalo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1.622.999.000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1.207.444.000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1.338.851.000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Sulawesi Tengah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1.660.594.000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1.429.278.000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1.533.662.000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23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Sulawesi Selatan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1.905.213.000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1.983.113.000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2.026.448.000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Sulawesi Barat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1.597.574.000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1.162.372.000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1.268.214.000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Sulawesi Tenggara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1.847.712.000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1.454.659.000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1.559.342.000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Bali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1.429.671.000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1.362.496.000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1.495.607.000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Nusa Tenggara Barat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1.682.339.000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1.368.063.000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1.450.910.000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29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Nusa Tenggara </a:t>
                      </a:r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Timur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2.460.378.000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1.830.175.000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1.850.741.000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Maluku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1.877.498.000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1.447.977.000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1.534.299.000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31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Maluku Utara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1.587.648.000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1.352.984.000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1.454.150.000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Papua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2.399.367.000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2.</a:t>
                      </a:r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728.493.000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2.245.104.000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5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Papua Barat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1.958.412.000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1.439.702.000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1.801.589.000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  <a:r>
                        <a:rPr lang="en-US" sz="1400" b="1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Kalimantan Utara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1.080.010.000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0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61.763.014.000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5</a:t>
                      </a:r>
                      <a:r>
                        <a:rPr lang="id-ID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4.486.889.000</a:t>
                      </a:r>
                      <a:endParaRPr lang="en-US" sz="1400" b="1" i="0" u="none" strike="noStrike" dirty="0" smtClean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57.897.000.000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613581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id-ID" dirty="0" smtClean="0"/>
              <a:t>DASAR HUKUM: DEKONSENTRASI</a:t>
            </a:r>
            <a:endParaRPr lang="id-ID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5029200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400" dirty="0" smtClean="0"/>
              <a:t>PP No. </a:t>
            </a:r>
            <a:r>
              <a:rPr lang="id-ID" sz="2400" dirty="0" smtClean="0"/>
              <a:t>7 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id-ID" sz="2400" dirty="0" smtClean="0"/>
              <a:t>2008 t</a:t>
            </a:r>
            <a:r>
              <a:rPr lang="en-US" sz="2400" dirty="0" err="1" smtClean="0"/>
              <a:t>entang</a:t>
            </a:r>
            <a:r>
              <a:rPr lang="en-US" sz="2400" dirty="0" smtClean="0"/>
              <a:t> </a:t>
            </a:r>
            <a:r>
              <a:rPr lang="en-US" sz="2400" dirty="0" err="1" smtClean="0"/>
              <a:t>Dekonsentrasi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Tugas</a:t>
            </a:r>
            <a:r>
              <a:rPr lang="en-US" sz="2400" dirty="0" smtClean="0"/>
              <a:t> </a:t>
            </a:r>
            <a:r>
              <a:rPr lang="en-US" sz="2400" dirty="0" err="1" smtClean="0"/>
              <a:t>Pembantuan</a:t>
            </a:r>
            <a:endParaRPr lang="en-US" sz="2400" dirty="0" smtClean="0"/>
          </a:p>
          <a:p>
            <a:pPr marL="457200" indent="-457200">
              <a:spcAft>
                <a:spcPts val="12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400" dirty="0" err="1" smtClean="0"/>
              <a:t>Permenkes</a:t>
            </a:r>
            <a:r>
              <a:rPr lang="en-US" sz="2400" dirty="0" smtClean="0"/>
              <a:t> No. 1144/2010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Tata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Kementerian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endParaRPr lang="id-ID" sz="2400" dirty="0" smtClean="0"/>
          </a:p>
          <a:p>
            <a:pPr marL="457200" indent="-457200">
              <a:spcAft>
                <a:spcPts val="12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400" dirty="0"/>
              <a:t>SK </a:t>
            </a:r>
            <a:r>
              <a:rPr lang="en-US" sz="2400" dirty="0" err="1"/>
              <a:t>Menkes</a:t>
            </a:r>
            <a:r>
              <a:rPr lang="en-US" sz="2400" dirty="0"/>
              <a:t> No. </a:t>
            </a:r>
            <a:r>
              <a:rPr lang="id-ID" sz="2400" dirty="0"/>
              <a:t>168</a:t>
            </a:r>
            <a:r>
              <a:rPr lang="en-US" sz="2400" dirty="0"/>
              <a:t>/2006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Obat</a:t>
            </a:r>
            <a:r>
              <a:rPr lang="en-US" sz="2400" dirty="0"/>
              <a:t> </a:t>
            </a:r>
            <a:r>
              <a:rPr lang="en-US" sz="2400" dirty="0" err="1" smtClean="0"/>
              <a:t>Nasional</a:t>
            </a:r>
            <a:endParaRPr lang="en-US" sz="2400" dirty="0" smtClean="0"/>
          </a:p>
          <a:p>
            <a:pPr marL="457200" indent="-457200">
              <a:spcAft>
                <a:spcPts val="12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id-ID" sz="2400" dirty="0" smtClean="0"/>
              <a:t>SK Menkes</a:t>
            </a:r>
            <a:r>
              <a:rPr lang="en-US" sz="2400" dirty="0" smtClean="0"/>
              <a:t> No. </a:t>
            </a:r>
            <a:r>
              <a:rPr lang="id-ID" sz="2400" dirty="0" smtClean="0"/>
              <a:t>32</a:t>
            </a:r>
            <a:r>
              <a:rPr lang="en-US" sz="2400" dirty="0" smtClean="0"/>
              <a:t>/2013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Strategis</a:t>
            </a:r>
            <a:r>
              <a:rPr lang="en-US" sz="2400" dirty="0" smtClean="0"/>
              <a:t> </a:t>
            </a:r>
            <a:r>
              <a:rPr lang="en-US" sz="2400" dirty="0" err="1" smtClean="0"/>
              <a:t>Kementerian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2010-2014</a:t>
            </a:r>
            <a:endParaRPr lang="id-ID" sz="2400" dirty="0" smtClean="0"/>
          </a:p>
          <a:p>
            <a:pPr marL="457200" indent="-457200">
              <a:spcAft>
                <a:spcPts val="12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id-ID" sz="2400" dirty="0" smtClean="0"/>
              <a:t>Rencana Aksi Program Kefarmasian dan Alat Kesehatan 2010-2014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9444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id-ID" sz="4000" dirty="0" smtClean="0"/>
              <a:t>PROFIL DEKONSENTRASI 2011-2014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sz="3100" dirty="0" smtClean="0"/>
              <a:t>Program Kefarmasian dan Alat Kesehatan</a:t>
            </a:r>
            <a:endParaRPr lang="id-ID" sz="31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207775"/>
              </p:ext>
            </p:extLst>
          </p:nvPr>
        </p:nvGraphicFramePr>
        <p:xfrm>
          <a:off x="1752600" y="1524000"/>
          <a:ext cx="57150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57395" y="4267200"/>
            <a:ext cx="1143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dirty="0" smtClean="0"/>
              <a:t>*s/d Mei 2014</a:t>
            </a:r>
            <a:endParaRPr lang="id-ID" sz="105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48006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id-ID" dirty="0" smtClean="0"/>
              <a:t>Pada periode 2011-2013, alokasi dekonsentrasi cenderung meningkat, realisasi dekonsentrasi cenderung menurun</a:t>
            </a:r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668044" y="54864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id-ID" dirty="0" smtClean="0"/>
              <a:t>Dengan kinerja seperti tahun lalu (2013), diprediksi realisasi dekonsentrasi dapat mencapai di atas 90%.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22274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id-ID" sz="4000" dirty="0" smtClean="0"/>
              <a:t>PELAKSANAAN DEKONSENTRASI TA. 2013</a:t>
            </a:r>
            <a:br>
              <a:rPr lang="id-ID" sz="4000" dirty="0" smtClean="0"/>
            </a:br>
            <a:r>
              <a:rPr lang="id-ID" sz="3100" dirty="0" smtClean="0"/>
              <a:t>Program Kefarmasian dan Alat Kesehatan</a:t>
            </a:r>
            <a:endParaRPr lang="id-ID" sz="31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5674574"/>
              </p:ext>
            </p:extLst>
          </p:nvPr>
        </p:nvGraphicFramePr>
        <p:xfrm>
          <a:off x="304800" y="1447800"/>
          <a:ext cx="8534400" cy="3943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05600" y="5029200"/>
            <a:ext cx="2057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00" dirty="0" smtClean="0"/>
              <a:t>Sumber: e-monev DJA, 12 Juni 2014</a:t>
            </a:r>
            <a:endParaRPr lang="id-ID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54102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id-ID" dirty="0" smtClean="0"/>
              <a:t>Menu dekonsentrasi dengan </a:t>
            </a:r>
            <a:r>
              <a:rPr lang="id-ID" b="1" dirty="0" smtClean="0"/>
              <a:t>realisasi tertinggi</a:t>
            </a:r>
            <a:r>
              <a:rPr lang="id-ID" dirty="0" smtClean="0"/>
              <a:t>: Peningkatan Pelayanan Kefarmasian (92,68%)</a:t>
            </a:r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6059269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id-ID" dirty="0" smtClean="0"/>
              <a:t>Menu dekonsentrasi dengan </a:t>
            </a:r>
            <a:r>
              <a:rPr lang="id-ID" b="1" dirty="0" smtClean="0"/>
              <a:t>realisasi terendah</a:t>
            </a:r>
            <a:r>
              <a:rPr lang="id-ID" dirty="0" smtClean="0"/>
              <a:t>: Peningkatan Ketersediaan Obat Publik dan Perbekkes (86,85%)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10149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id-ID" sz="4000" dirty="0" smtClean="0"/>
              <a:t>PELAKSANAAN DEKONSENTRASI TA. 2013</a:t>
            </a:r>
            <a:br>
              <a:rPr lang="id-ID" sz="4000" dirty="0" smtClean="0"/>
            </a:br>
            <a:r>
              <a:rPr lang="id-ID" sz="3100" dirty="0" smtClean="0"/>
              <a:t>Program Kefarmasian dan Alat Kesehatan</a:t>
            </a:r>
            <a:endParaRPr lang="id-ID" sz="3100" dirty="0"/>
          </a:p>
        </p:txBody>
      </p:sp>
      <p:sp>
        <p:nvSpPr>
          <p:cNvPr id="6" name="TextBox 5"/>
          <p:cNvSpPr txBox="1"/>
          <p:nvPr/>
        </p:nvSpPr>
        <p:spPr>
          <a:xfrm>
            <a:off x="690748" y="60960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id-ID" dirty="0" smtClean="0"/>
              <a:t>Menu dekonsentrasi relevan dengan indikator kegiatan, sehingga mendorong capaian indikator</a:t>
            </a:r>
            <a:endParaRPr lang="id-ID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960350"/>
              </p:ext>
            </p:extLst>
          </p:nvPr>
        </p:nvGraphicFramePr>
        <p:xfrm>
          <a:off x="381001" y="1295400"/>
          <a:ext cx="8381997" cy="4734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368"/>
                <a:gridCol w="1664440"/>
                <a:gridCol w="847170"/>
                <a:gridCol w="847170"/>
                <a:gridCol w="1534873"/>
                <a:gridCol w="1046504"/>
                <a:gridCol w="1046504"/>
                <a:gridCol w="906968"/>
              </a:tblGrid>
              <a:tr h="215426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2013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Dekonsentrasi Yanfar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044"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/>
                        <a:t>Indikator</a:t>
                      </a:r>
                      <a:endParaRPr lang="en-US" sz="1200" b="1" dirty="0" smtClean="0"/>
                    </a:p>
                    <a:p>
                      <a:pPr algn="ctr"/>
                      <a:endParaRPr lang="en-US" sz="1200" dirty="0"/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b="1" dirty="0" smtClean="0"/>
                        <a:t>Target</a:t>
                      </a:r>
                      <a:endParaRPr lang="en-US" sz="1200" b="1" dirty="0"/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/>
                        <a:t>Capaian</a:t>
                      </a:r>
                      <a:endParaRPr lang="en-US" sz="1200" b="1" dirty="0"/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Menu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/>
                        <a:t>Alokasi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/>
                        <a:t>Realisasi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% </a:t>
                      </a:r>
                      <a:r>
                        <a:rPr lang="en-US" sz="1200" b="1" dirty="0" err="1" smtClean="0"/>
                        <a:t>Realisasi</a:t>
                      </a:r>
                      <a:endParaRPr lang="en-US" sz="1200" b="1" dirty="0"/>
                    </a:p>
                  </a:txBody>
                  <a:tcPr/>
                </a:tc>
              </a:tr>
              <a:tr h="107713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Persentase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Instalasi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Farmasi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Rumah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Sakit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Pemerintah</a:t>
                      </a:r>
                      <a:r>
                        <a:rPr lang="en-US" sz="1200" dirty="0" smtClean="0"/>
                        <a:t> yang </a:t>
                      </a:r>
                      <a:r>
                        <a:rPr lang="en-US" sz="1200" dirty="0" err="1" smtClean="0"/>
                        <a:t>melaksanakan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Pelayanan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Kefarmasian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sesuai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standar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41.72</a:t>
                      </a: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Percepatan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peningkatan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mutu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pelayanan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kefarmasian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di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puskesmas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perawatan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&amp; RS</a:t>
                      </a:r>
                      <a:endParaRPr lang="id-ID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8,770,347,000</a:t>
                      </a: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8,128,996,908</a:t>
                      </a: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92.69</a:t>
                      </a:r>
                    </a:p>
                  </a:txBody>
                  <a:tcPr marL="9525" marR="9525" marT="9525" marB="0" anchor="ctr"/>
                </a:tc>
              </a:tr>
              <a:tr h="107713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Persentase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Puskesmas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perawatan</a:t>
                      </a:r>
                      <a:r>
                        <a:rPr lang="en-US" sz="1200" dirty="0" smtClean="0"/>
                        <a:t> yang </a:t>
                      </a:r>
                      <a:r>
                        <a:rPr lang="en-US" sz="1200" dirty="0" err="1" smtClean="0"/>
                        <a:t>melaksanakan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pelayanan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kefarmasian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sesuai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standar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35.15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d-ID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150798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Persentase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obat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rasional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sarana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pelayanan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kesehatan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dasar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pemerintah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61.90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Advokasi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implementasi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pedoman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dan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standar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untuk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peningkatan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penggunaan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obat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rasional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di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fasilitas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pelayanan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kesehatan</a:t>
                      </a:r>
                      <a:endParaRPr lang="id-ID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156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id-ID" sz="4000" dirty="0" smtClean="0"/>
              <a:t>PELAKSANAAN DEKONSENTRASI TA. 2013</a:t>
            </a:r>
            <a:br>
              <a:rPr lang="id-ID" sz="4000" dirty="0" smtClean="0"/>
            </a:br>
            <a:r>
              <a:rPr lang="id-ID" sz="3100" dirty="0" smtClean="0"/>
              <a:t>Program Kefarmasian dan Alat Kesehatan</a:t>
            </a:r>
            <a:endParaRPr lang="id-ID" sz="3100" dirty="0"/>
          </a:p>
        </p:txBody>
      </p:sp>
      <p:sp>
        <p:nvSpPr>
          <p:cNvPr id="6" name="TextBox 5"/>
          <p:cNvSpPr txBox="1"/>
          <p:nvPr/>
        </p:nvSpPr>
        <p:spPr>
          <a:xfrm>
            <a:off x="690748" y="6488668"/>
            <a:ext cx="8148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id-ID" dirty="0" smtClean="0"/>
              <a:t>Ada jenis  belanja yang seharusnya </a:t>
            </a:r>
            <a:r>
              <a:rPr lang="id-ID" dirty="0" smtClean="0">
                <a:solidFill>
                  <a:srgbClr val="FF0000"/>
                </a:solidFill>
              </a:rPr>
              <a:t>tidak dapat dimuat dalam dekonsentrasi</a:t>
            </a:r>
            <a:endParaRPr lang="id-ID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198899"/>
              </p:ext>
            </p:extLst>
          </p:nvPr>
        </p:nvGraphicFramePr>
        <p:xfrm>
          <a:off x="1066801" y="1169415"/>
          <a:ext cx="7086599" cy="49265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64382"/>
                <a:gridCol w="1215931"/>
                <a:gridCol w="1063939"/>
                <a:gridCol w="942347"/>
              </a:tblGrid>
              <a:tr h="228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1100" u="none" strike="noStrike" dirty="0">
                          <a:effectLst/>
                        </a:rPr>
                        <a:t>JENIS BELANJA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1100" u="none" strike="noStrike" dirty="0">
                          <a:effectLst/>
                        </a:rPr>
                        <a:t>PAGU RKAKL-DIPA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1100" u="none" strike="noStrike" dirty="0">
                          <a:effectLst/>
                        </a:rPr>
                        <a:t>REALISASI-DIPA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1100" u="none" strike="noStrike" dirty="0">
                          <a:effectLst/>
                        </a:rPr>
                        <a:t>% REALISASI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ctr"/>
                </a:tc>
              </a:tr>
              <a:tr h="285753">
                <a:tc>
                  <a:txBody>
                    <a:bodyPr/>
                    <a:lstStyle/>
                    <a:p>
                      <a:pPr algn="l" rtl="0" fontAlgn="b"/>
                      <a:r>
                        <a:rPr lang="id-ID" sz="1100" u="none" strike="noStrike" dirty="0">
                          <a:effectLst/>
                        </a:rPr>
                        <a:t>526211 Belanja Barang Penunjang Kegiatan Dekonsentrasi untuk diserahkan kepada pemerintah daerah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871.876.000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 dirty="0">
                          <a:effectLst/>
                        </a:rPr>
                        <a:t>937.459.500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107,5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</a:tr>
              <a:tr h="147486">
                <a:tc>
                  <a:txBody>
                    <a:bodyPr/>
                    <a:lstStyle/>
                    <a:p>
                      <a:pPr algn="l" rtl="0" fontAlgn="b"/>
                      <a:r>
                        <a:rPr lang="id-ID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523111 Belanja Biaya Pemeliharaan Gedung dan Bangunan</a:t>
                      </a:r>
                      <a:endParaRPr lang="id-ID" sz="11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solidFill>
                            <a:srgbClr val="FF0000"/>
                          </a:solidFill>
                          <a:effectLst/>
                        </a:rPr>
                        <a:t>12.000.000</a:t>
                      </a:r>
                      <a:endParaRPr lang="id-ID" sz="11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solidFill>
                            <a:srgbClr val="FF0000"/>
                          </a:solidFill>
                          <a:effectLst/>
                        </a:rPr>
                        <a:t>12.000.000</a:t>
                      </a:r>
                      <a:endParaRPr lang="id-ID" sz="11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solidFill>
                            <a:srgbClr val="FF0000"/>
                          </a:solidFill>
                          <a:effectLst/>
                        </a:rPr>
                        <a:t>100,0</a:t>
                      </a:r>
                      <a:endParaRPr lang="id-ID" sz="11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</a:tr>
              <a:tr h="14748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523199 Belanja Biaya Pemeliharaan Lainnya</a:t>
                      </a:r>
                      <a:endParaRPr lang="fi-FI" sz="11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solidFill>
                            <a:srgbClr val="FF0000"/>
                          </a:solidFill>
                          <a:effectLst/>
                        </a:rPr>
                        <a:t>1.500.000</a:t>
                      </a:r>
                      <a:endParaRPr lang="id-ID" sz="11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solidFill>
                            <a:srgbClr val="FF0000"/>
                          </a:solidFill>
                          <a:effectLst/>
                        </a:rPr>
                        <a:t>1.500.000</a:t>
                      </a:r>
                      <a:endParaRPr lang="id-ID" sz="11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solidFill>
                            <a:srgbClr val="FF0000"/>
                          </a:solidFill>
                          <a:effectLst/>
                        </a:rPr>
                        <a:t>100,0</a:t>
                      </a:r>
                      <a:endParaRPr lang="id-ID" sz="11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</a:tr>
              <a:tr h="285753">
                <a:tc>
                  <a:txBody>
                    <a:bodyPr/>
                    <a:lstStyle/>
                    <a:p>
                      <a:pPr algn="l" rtl="0" fontAlgn="b"/>
                      <a:r>
                        <a:rPr lang="id-ID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523119 Belanja Biaya Pemeliharaan Gedung dan Bangunan Lainnya</a:t>
                      </a:r>
                      <a:endParaRPr lang="id-ID" sz="11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30.300.000</a:t>
                      </a:r>
                      <a:endParaRPr lang="id-ID" sz="11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30.110.000</a:t>
                      </a:r>
                      <a:endParaRPr lang="id-ID" sz="11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99,4</a:t>
                      </a:r>
                      <a:endParaRPr lang="id-ID" sz="11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</a:tr>
              <a:tr h="147486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1100" u="none" strike="noStrike">
                          <a:effectLst/>
                        </a:rPr>
                        <a:t>521115 Honor Operasional Satuan Kerja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1.932.450.000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1.846.320.000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95,5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</a:tr>
              <a:tr h="147486">
                <a:tc>
                  <a:txBody>
                    <a:bodyPr/>
                    <a:lstStyle/>
                    <a:p>
                      <a:pPr algn="l" rtl="0" fontAlgn="b"/>
                      <a:r>
                        <a:rPr lang="id-ID" sz="1100" u="none" strike="noStrike">
                          <a:effectLst/>
                        </a:rPr>
                        <a:t>521213 Honor Output Kegiatan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1.672.990.000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1.593.410.000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95,2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</a:tr>
              <a:tr h="147486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1100" u="none" strike="noStrike">
                          <a:effectLst/>
                        </a:rPr>
                        <a:t>521219 Belanja Barang Non Operasional Lainnya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9.290.521.000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8.809.872.729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94,8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</a:tr>
              <a:tr h="147486">
                <a:tc>
                  <a:txBody>
                    <a:bodyPr/>
                    <a:lstStyle/>
                    <a:p>
                      <a:pPr algn="l" rtl="0" fontAlgn="b"/>
                      <a:r>
                        <a:rPr lang="id-ID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521113 Belanja Penambah Daya Tahan Tubuh</a:t>
                      </a:r>
                      <a:endParaRPr lang="id-ID" sz="11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811.040.000</a:t>
                      </a:r>
                      <a:endParaRPr lang="id-ID" sz="11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766.509.200</a:t>
                      </a:r>
                      <a:endParaRPr lang="id-ID" sz="11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94,5</a:t>
                      </a:r>
                      <a:endParaRPr lang="id-ID" sz="11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</a:tr>
              <a:tr h="147486">
                <a:tc>
                  <a:txBody>
                    <a:bodyPr/>
                    <a:lstStyle/>
                    <a:p>
                      <a:pPr algn="l" rtl="0" fontAlgn="b"/>
                      <a:r>
                        <a:rPr lang="id-ID" sz="1100" u="none" strike="noStrike" dirty="0">
                          <a:effectLst/>
                        </a:rPr>
                        <a:t>521114 Belanja pengiriman surat dinas pos pusat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 dirty="0">
                          <a:effectLst/>
                        </a:rPr>
                        <a:t>18.390.000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17.255.950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93,8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</a:tr>
              <a:tr h="147486">
                <a:tc>
                  <a:txBody>
                    <a:bodyPr/>
                    <a:lstStyle/>
                    <a:p>
                      <a:pPr algn="l" rtl="0" fontAlgn="b"/>
                      <a:r>
                        <a:rPr lang="id-ID" sz="1100" u="none" strike="noStrike">
                          <a:effectLst/>
                        </a:rPr>
                        <a:t>522151 Belanja Jasa Profesi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4.337.500.000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4.067.660.000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93,8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</a:tr>
              <a:tr h="14748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u="none" strike="noStrike">
                          <a:effectLst/>
                        </a:rPr>
                        <a:t>523121 Belanja Biaya Pemeliharaan Peralatan dan Mesin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229.578.000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212.574.500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92,6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</a:tr>
              <a:tr h="147486">
                <a:tc>
                  <a:txBody>
                    <a:bodyPr/>
                    <a:lstStyle/>
                    <a:p>
                      <a:pPr algn="l" rtl="0" fontAlgn="b"/>
                      <a:r>
                        <a:rPr lang="id-ID" sz="1100" u="none" strike="noStrike">
                          <a:effectLst/>
                        </a:rPr>
                        <a:t>521111 Belanja Keperluan Perkantoran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221.560.000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202.050.915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91,2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</a:tr>
              <a:tr h="147486">
                <a:tc>
                  <a:txBody>
                    <a:bodyPr/>
                    <a:lstStyle/>
                    <a:p>
                      <a:pPr algn="l" rtl="0" fontAlgn="b"/>
                      <a:r>
                        <a:rPr lang="id-ID" sz="1100" u="none" strike="noStrike">
                          <a:effectLst/>
                        </a:rPr>
                        <a:t>522121 Belanja Jasa Pos dan Giro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226.160.000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200.500.000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88,7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</a:tr>
              <a:tr h="147486">
                <a:tc>
                  <a:txBody>
                    <a:bodyPr/>
                    <a:lstStyle/>
                    <a:p>
                      <a:pPr algn="l" rtl="0" fontAlgn="b"/>
                      <a:r>
                        <a:rPr lang="id-ID" sz="1100" u="none" strike="noStrike" dirty="0">
                          <a:effectLst/>
                        </a:rPr>
                        <a:t>524119 Belanja Perjalanan Dinas Paket Meeting Luar Kota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17.191.531.000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15.221.775.934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88,5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</a:tr>
              <a:tr h="147486">
                <a:tc>
                  <a:txBody>
                    <a:bodyPr/>
                    <a:lstStyle/>
                    <a:p>
                      <a:pPr algn="l" rtl="0" fontAlgn="b"/>
                      <a:r>
                        <a:rPr lang="id-ID" sz="1100" u="none" strike="noStrike">
                          <a:effectLst/>
                        </a:rPr>
                        <a:t>521211 Belanja Bahan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9.148.945.000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8.006.267.708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87,5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</a:tr>
              <a:tr h="147486">
                <a:tc>
                  <a:txBody>
                    <a:bodyPr/>
                    <a:lstStyle/>
                    <a:p>
                      <a:pPr algn="l" rtl="0" fontAlgn="b"/>
                      <a:r>
                        <a:rPr lang="id-ID" sz="1100" u="none" strike="noStrike">
                          <a:effectLst/>
                        </a:rPr>
                        <a:t>524111 Belanja perjalanan biasa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687.375.000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597.595.592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86,9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</a:tr>
              <a:tr h="147486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1100" u="none" strike="noStrike">
                          <a:effectLst/>
                        </a:rPr>
                        <a:t>524114 Belanja Perjalanan Dinas Paket Meeting Dalam Kota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8.654.219.000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7.429.446.950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85,8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</a:tr>
              <a:tr h="147486">
                <a:tc>
                  <a:txBody>
                    <a:bodyPr/>
                    <a:lstStyle/>
                    <a:p>
                      <a:pPr algn="l" rtl="0" fontAlgn="b"/>
                      <a:r>
                        <a:rPr lang="id-ID" sz="1100" u="none" strike="noStrike">
                          <a:effectLst/>
                        </a:rPr>
                        <a:t>522191 Belanja Jasa Lainnya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2.617.228.000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2.176.146.803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83,1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</a:tr>
              <a:tr h="147486">
                <a:tc>
                  <a:txBody>
                    <a:bodyPr/>
                    <a:lstStyle/>
                    <a:p>
                      <a:pPr algn="l" rtl="0" fontAlgn="b"/>
                      <a:r>
                        <a:rPr lang="id-ID" sz="1100" u="none" strike="noStrike">
                          <a:effectLst/>
                        </a:rPr>
                        <a:t>522141 Belanja Sewa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913.760.000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758.525.000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83,0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</a:tr>
              <a:tr h="147486">
                <a:tc>
                  <a:txBody>
                    <a:bodyPr/>
                    <a:lstStyle/>
                    <a:p>
                      <a:pPr algn="l" rtl="0" fontAlgn="b"/>
                      <a:r>
                        <a:rPr lang="id-ID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522111 Belanja Langganan Listrik</a:t>
                      </a:r>
                      <a:endParaRPr lang="id-ID" sz="11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70.200.000</a:t>
                      </a:r>
                      <a:endParaRPr lang="id-ID" sz="11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56.306.418</a:t>
                      </a:r>
                      <a:endParaRPr lang="id-ID" sz="11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80,2</a:t>
                      </a:r>
                      <a:endParaRPr lang="id-ID" sz="11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</a:tr>
              <a:tr h="147486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1100" u="none" strike="noStrike" dirty="0">
                          <a:effectLst/>
                        </a:rPr>
                        <a:t>521119 Belanja Barang Operasional Lainnya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 dirty="0">
                          <a:effectLst/>
                        </a:rPr>
                        <a:t>2.385.679.000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1.853.539.683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77,7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</a:tr>
              <a:tr h="147486">
                <a:tc>
                  <a:txBody>
                    <a:bodyPr/>
                    <a:lstStyle/>
                    <a:p>
                      <a:pPr algn="l" rtl="0" fontAlgn="b"/>
                      <a:r>
                        <a:rPr lang="id-ID" sz="1100" u="none" strike="noStrike" dirty="0">
                          <a:effectLst/>
                        </a:rPr>
                        <a:t>524113 Belanja Perjalanan Dinas Dalam Kota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149.212.000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114.391.700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effectLst/>
                        </a:rPr>
                        <a:t>76,7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</a:tr>
              <a:tr h="147486">
                <a:tc>
                  <a:txBody>
                    <a:bodyPr/>
                    <a:lstStyle/>
                    <a:p>
                      <a:pPr algn="l" rtl="0" fontAlgn="b"/>
                      <a:r>
                        <a:rPr lang="id-ID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522119 Belanja Langganan Daya dan Jasa Lainnya</a:t>
                      </a:r>
                      <a:endParaRPr lang="id-ID" sz="11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solidFill>
                            <a:srgbClr val="FF0000"/>
                          </a:solidFill>
                          <a:effectLst/>
                        </a:rPr>
                        <a:t>30.000.000</a:t>
                      </a:r>
                      <a:endParaRPr lang="id-ID" sz="11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solidFill>
                            <a:srgbClr val="FF0000"/>
                          </a:solidFill>
                          <a:effectLst/>
                        </a:rPr>
                        <a:t>22.623.000</a:t>
                      </a:r>
                      <a:endParaRPr lang="id-ID" sz="11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solidFill>
                            <a:srgbClr val="FF0000"/>
                          </a:solidFill>
                          <a:effectLst/>
                        </a:rPr>
                        <a:t>75,4</a:t>
                      </a:r>
                      <a:endParaRPr lang="id-ID" sz="11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</a:tr>
              <a:tr h="14748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523129 Belanja Biaya Pemeliharaan Peralatan dan Mesin Lainnya</a:t>
                      </a:r>
                      <a:endParaRPr lang="fi-FI" sz="11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solidFill>
                            <a:srgbClr val="FF0000"/>
                          </a:solidFill>
                          <a:effectLst/>
                        </a:rPr>
                        <a:t>234.600.000</a:t>
                      </a:r>
                      <a:endParaRPr lang="id-ID" sz="11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solidFill>
                            <a:srgbClr val="FF0000"/>
                          </a:solidFill>
                          <a:effectLst/>
                        </a:rPr>
                        <a:t>163.400.000</a:t>
                      </a:r>
                      <a:endParaRPr lang="id-ID" sz="11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>
                          <a:solidFill>
                            <a:srgbClr val="FF0000"/>
                          </a:solidFill>
                          <a:effectLst/>
                        </a:rPr>
                        <a:t>69,7</a:t>
                      </a:r>
                      <a:endParaRPr lang="id-ID" sz="11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</a:tr>
              <a:tr h="147486">
                <a:tc>
                  <a:txBody>
                    <a:bodyPr/>
                    <a:lstStyle/>
                    <a:p>
                      <a:pPr algn="l" rtl="0" fontAlgn="b"/>
                      <a:r>
                        <a:rPr lang="id-ID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522112 Belanja Langganan Telepon</a:t>
                      </a:r>
                      <a:endParaRPr lang="id-ID" sz="11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24.400.000</a:t>
                      </a:r>
                      <a:endParaRPr lang="id-ID" sz="11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15.702.627</a:t>
                      </a:r>
                      <a:endParaRPr lang="id-ID" sz="11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d-ID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64,4</a:t>
                      </a:r>
                      <a:endParaRPr lang="id-ID" sz="11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18" marR="9218" marT="9218" marB="0" anchor="b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614329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id-ID" dirty="0" smtClean="0"/>
              <a:t>Realisasi tertinggi: 526211; realisasi terendah: 522112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35255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693141"/>
              </p:ext>
            </p:extLst>
          </p:nvPr>
        </p:nvGraphicFramePr>
        <p:xfrm>
          <a:off x="457200" y="1600200"/>
          <a:ext cx="8229600" cy="360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2057400"/>
                <a:gridCol w="1371600"/>
                <a:gridCol w="1371600"/>
                <a:gridCol w="27432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NO.</a:t>
                      </a:r>
                      <a:endParaRPr lang="id-ID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KATEGORI</a:t>
                      </a:r>
                      <a:endParaRPr lang="id-ID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JUMLAH</a:t>
                      </a:r>
                      <a:endParaRPr lang="id-ID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%</a:t>
                      </a:r>
                      <a:endParaRPr lang="id-ID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PROVINSI</a:t>
                      </a:r>
                      <a:endParaRPr lang="id-ID" sz="1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1</a:t>
                      </a:r>
                      <a:endParaRPr lang="id-ID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Baik</a:t>
                      </a:r>
                      <a:endParaRPr lang="id-ID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7</a:t>
                      </a:r>
                      <a:endParaRPr lang="id-ID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21,2</a:t>
                      </a:r>
                      <a:endParaRPr lang="id-ID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Maluku</a:t>
                      </a:r>
                      <a:r>
                        <a:rPr lang="id-ID" sz="1400" baseline="0" dirty="0" smtClean="0"/>
                        <a:t> Utara, KalTim, DKI, JaBar, JaTeng, SumBar, Riau</a:t>
                      </a:r>
                      <a:endParaRPr lang="id-ID" sz="1400" dirty="0"/>
                    </a:p>
                  </a:txBody>
                  <a:tcPr anchor="ctr"/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2</a:t>
                      </a:r>
                      <a:endParaRPr lang="id-ID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Hati-hati</a:t>
                      </a:r>
                      <a:endParaRPr lang="id-ID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3</a:t>
                      </a:r>
                      <a:endParaRPr lang="id-ID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9,1</a:t>
                      </a:r>
                      <a:endParaRPr lang="id-ID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SulUt, NAD, SumUt</a:t>
                      </a:r>
                      <a:endParaRPr lang="id-ID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3</a:t>
                      </a:r>
                      <a:endParaRPr lang="id-ID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Buruk</a:t>
                      </a:r>
                      <a:endParaRPr lang="id-ID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14</a:t>
                      </a:r>
                      <a:endParaRPr lang="id-ID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42,4</a:t>
                      </a:r>
                      <a:endParaRPr lang="id-ID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NTT, Banten, Gorontalo, Sulbar, Lampung, KalBar, KalSel, SulTeng,</a:t>
                      </a:r>
                      <a:r>
                        <a:rPr lang="id-ID" sz="1400" baseline="0" dirty="0" smtClean="0"/>
                        <a:t> SulSel, SulTra, Bali, DIY, JaTim, Jambi</a:t>
                      </a:r>
                      <a:endParaRPr lang="id-ID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4</a:t>
                      </a:r>
                      <a:endParaRPr lang="id-ID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Belum melapor</a:t>
                      </a:r>
                      <a:endParaRPr lang="id-ID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9</a:t>
                      </a:r>
                      <a:endParaRPr lang="id-ID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27,3</a:t>
                      </a:r>
                      <a:endParaRPr lang="id-ID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NTB, Papua, Bengkulu,</a:t>
                      </a:r>
                      <a:r>
                        <a:rPr lang="id-ID" sz="1400" baseline="0" dirty="0" smtClean="0"/>
                        <a:t> Babel, KepRi, Papua Barat, KalTeng, Maluku, SumSel</a:t>
                      </a:r>
                      <a:endParaRPr lang="id-ID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 smtClean="0"/>
                        <a:t>JUMLAH</a:t>
                      </a:r>
                      <a:endParaRPr lang="id-ID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 smtClean="0"/>
                        <a:t>33</a:t>
                      </a:r>
                      <a:endParaRPr lang="id-ID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 smtClean="0"/>
                        <a:t>100,0</a:t>
                      </a:r>
                      <a:endParaRPr lang="id-ID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id-ID" sz="4000" dirty="0" smtClean="0"/>
              <a:t>PEMANTAUAN DEKONSENTRASI TA. 2014</a:t>
            </a:r>
            <a:br>
              <a:rPr lang="id-ID" sz="4000" dirty="0" smtClean="0"/>
            </a:br>
            <a:r>
              <a:rPr lang="id-ID" sz="3100" dirty="0" smtClean="0"/>
              <a:t>Program Kefarmasian dan Alat Kesehatan</a:t>
            </a:r>
            <a:endParaRPr lang="id-ID" sz="3100" dirty="0"/>
          </a:p>
        </p:txBody>
      </p:sp>
      <p:sp>
        <p:nvSpPr>
          <p:cNvPr id="6" name="TextBox 5"/>
          <p:cNvSpPr txBox="1"/>
          <p:nvPr/>
        </p:nvSpPr>
        <p:spPr>
          <a:xfrm>
            <a:off x="5306704" y="5208896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400" i="1" dirty="0" smtClean="0"/>
              <a:t>Sumber: e-monev Bappenas, 12 Juni 2014</a:t>
            </a:r>
            <a:endParaRPr lang="id-ID" sz="1400" i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5516673"/>
            <a:ext cx="8229600" cy="1341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1800" dirty="0" smtClean="0"/>
              <a:t>Provinsi yg </a:t>
            </a:r>
            <a:r>
              <a:rPr lang="id-ID" sz="1800" b="1" dirty="0" smtClean="0"/>
              <a:t>belum ada realisasi s/d Mei 2014</a:t>
            </a:r>
            <a:r>
              <a:rPr lang="id-ID" sz="1800" dirty="0" smtClean="0"/>
              <a:t>: DKI, DIY, Jatim, Papua, Kepri</a:t>
            </a:r>
          </a:p>
          <a:p>
            <a:r>
              <a:rPr lang="id-ID" sz="1800" dirty="0" smtClean="0"/>
              <a:t>15 Provinsi </a:t>
            </a:r>
            <a:r>
              <a:rPr lang="id-ID" sz="1800" b="1" dirty="0" smtClean="0"/>
              <a:t>belum pernah mengisi pelaporan e-monev DJA TA. 2014: </a:t>
            </a:r>
            <a:r>
              <a:rPr lang="id-ID" sz="1800" dirty="0" smtClean="0"/>
              <a:t>NAD, SumUt, Jambi, SumSel, Babel, DKI, JaBar, Bali, NTB, SulUt, SulTra, SulBar, Maluku, Papua, Papua Barat</a:t>
            </a:r>
          </a:p>
          <a:p>
            <a:endParaRPr lang="id-ID" sz="1800" dirty="0"/>
          </a:p>
        </p:txBody>
      </p:sp>
    </p:spTree>
    <p:extLst>
      <p:ext uri="{BB962C8B-B14F-4D97-AF65-F5344CB8AC3E}">
        <p14:creationId xmlns:p14="http://schemas.microsoft.com/office/powerpoint/2010/main" val="831228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US" sz="3600" b="1" dirty="0" err="1"/>
              <a:t>Rencana</a:t>
            </a:r>
            <a:r>
              <a:rPr lang="en-US" sz="3600" b="1" dirty="0"/>
              <a:t> </a:t>
            </a:r>
            <a:r>
              <a:rPr lang="en-US" sz="3600" b="1" dirty="0" err="1"/>
              <a:t>Kerja</a:t>
            </a:r>
            <a:r>
              <a:rPr lang="en-US" sz="3600" b="1" dirty="0"/>
              <a:t> </a:t>
            </a:r>
            <a:r>
              <a:rPr lang="en-US" sz="3600" b="1" dirty="0" err="1"/>
              <a:t>Pemerintah</a:t>
            </a:r>
            <a:r>
              <a:rPr lang="en-US" sz="3600" b="1" dirty="0"/>
              <a:t> (RKP) </a:t>
            </a:r>
            <a:r>
              <a:rPr lang="en-US" sz="3600" b="1" dirty="0" smtClean="0"/>
              <a:t>2015 (</a:t>
            </a:r>
            <a:r>
              <a:rPr lang="en-US" sz="3600" b="1" dirty="0" err="1" smtClean="0"/>
              <a:t>Perpres</a:t>
            </a:r>
            <a:r>
              <a:rPr lang="en-US" sz="3600" b="1" dirty="0" smtClean="0"/>
              <a:t> No. </a:t>
            </a:r>
            <a:r>
              <a:rPr lang="en-US" sz="3600" b="1" dirty="0"/>
              <a:t>43 </a:t>
            </a:r>
            <a:r>
              <a:rPr lang="en-US" sz="3600" b="1" dirty="0" err="1"/>
              <a:t>Tahun</a:t>
            </a:r>
            <a:r>
              <a:rPr lang="en-US" sz="3600" b="1" dirty="0"/>
              <a:t> </a:t>
            </a:r>
            <a:r>
              <a:rPr lang="en-US" sz="3600" b="1" dirty="0" smtClean="0"/>
              <a:t>2014)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Kementerian</a:t>
            </a:r>
            <a:r>
              <a:rPr lang="en-US" dirty="0"/>
              <a:t>/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2015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Kementerian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,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Acuan</a:t>
            </a:r>
            <a:r>
              <a:rPr lang="en-US" dirty="0" smtClean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Daerah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Daerah </a:t>
            </a:r>
            <a:r>
              <a:rPr lang="en-US" dirty="0" err="1"/>
              <a:t>Tahun</a:t>
            </a:r>
            <a:r>
              <a:rPr lang="en-US" dirty="0"/>
              <a:t> 2015, </a:t>
            </a:r>
            <a:r>
              <a:rPr lang="en-US" dirty="0" err="1"/>
              <a:t>dan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Belanja</a:t>
            </a:r>
            <a:r>
              <a:rPr lang="en-US" dirty="0"/>
              <a:t> Negara (RAPBN) </a:t>
            </a:r>
            <a:r>
              <a:rPr lang="en-US" dirty="0" err="1"/>
              <a:t>Tahun</a:t>
            </a:r>
            <a:r>
              <a:rPr lang="en-US" dirty="0"/>
              <a:t> 2015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2800" b="1" dirty="0" smtClean="0"/>
              <a:t>RKP 2015 : </a:t>
            </a:r>
            <a:r>
              <a:rPr lang="en-US" sz="2800" b="1" dirty="0" err="1" smtClean="0"/>
              <a:t>Arah</a:t>
            </a:r>
            <a:r>
              <a:rPr lang="en-US" sz="2800" b="1" dirty="0" smtClean="0"/>
              <a:t> </a:t>
            </a:r>
            <a:r>
              <a:rPr lang="en-US" sz="2800" b="1" dirty="0" err="1"/>
              <a:t>Kebijakan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Strategi</a:t>
            </a:r>
            <a:r>
              <a:rPr lang="en-US" sz="2800" b="1" dirty="0"/>
              <a:t> Pembangunan </a:t>
            </a:r>
            <a:r>
              <a:rPr lang="en-US" sz="2800" b="1" dirty="0" err="1"/>
              <a:t>Bidang</a:t>
            </a:r>
            <a:r>
              <a:rPr lang="en-US" sz="2800" b="1" dirty="0"/>
              <a:t> </a:t>
            </a:r>
            <a:r>
              <a:rPr lang="en-US" sz="2800" b="1" dirty="0" err="1"/>
              <a:t>Sosial</a:t>
            </a:r>
            <a:r>
              <a:rPr lang="en-US" sz="2800" b="1" dirty="0"/>
              <a:t> </a:t>
            </a:r>
            <a:r>
              <a:rPr lang="en-US" sz="2800" b="1" dirty="0" err="1"/>
              <a:t>Budaya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Kehidupan</a:t>
            </a:r>
            <a:r>
              <a:rPr lang="en-US" sz="2800" b="1" dirty="0"/>
              <a:t> </a:t>
            </a:r>
            <a:r>
              <a:rPr lang="en-US" sz="2800" b="1" dirty="0" err="1"/>
              <a:t>Beragama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, </a:t>
            </a:r>
            <a:r>
              <a:rPr lang="en-US" dirty="0" err="1"/>
              <a:t>anak</a:t>
            </a:r>
            <a:r>
              <a:rPr lang="en-US" dirty="0"/>
              <a:t>, </a:t>
            </a:r>
            <a:r>
              <a:rPr lang="en-US" dirty="0" err="1"/>
              <a:t>remaja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,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gizi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penyehatan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,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ketersediaan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yang </a:t>
            </a:r>
            <a:r>
              <a:rPr lang="en-US" dirty="0" err="1"/>
              <a:t>bermutu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terjaminnya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kefarmasian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,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,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membudayakan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,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</TotalTime>
  <Words>1347</Words>
  <Application>Microsoft Office PowerPoint</Application>
  <PresentationFormat>On-screen Show (4:3)</PresentationFormat>
  <Paragraphs>434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SAMBUTAN DAN ARAHAN  SEKRETARIS DITJEN BINA KEFARMASIAN  DAN ALAT KESEHATAN  PADA ACARA PEMBUKAAN   EVALUASI DAN PERENCANAAN DEKONSENTRASI PROGRAM KEFARMASIAN DAN ALAT KESEHATAN TAHUN 2014</vt:lpstr>
      <vt:lpstr>DASAR HUKUM: DEKONSENTRASI</vt:lpstr>
      <vt:lpstr>PROFIL DEKONSENTRASI 2011-2014 Program Kefarmasian dan Alat Kesehatan</vt:lpstr>
      <vt:lpstr>PELAKSANAAN DEKONSENTRASI TA. 2013 Program Kefarmasian dan Alat Kesehatan</vt:lpstr>
      <vt:lpstr>PELAKSANAAN DEKONSENTRASI TA. 2013 Program Kefarmasian dan Alat Kesehatan</vt:lpstr>
      <vt:lpstr>PELAKSANAAN DEKONSENTRASI TA. 2013 Program Kefarmasian dan Alat Kesehatan</vt:lpstr>
      <vt:lpstr>PEMANTAUAN DEKONSENTRASI TA. 2014 Program Kefarmasian dan Alat Kesehatan</vt:lpstr>
      <vt:lpstr>Rencana Kerja Pemerintah (RKP) 2015 (Perpres No. 43 Tahun 2014)</vt:lpstr>
      <vt:lpstr>RKP 2015 : Arah Kebijakan dan Strategi Pembangunan Bidang Sosial Budaya dan Kehidupan Beragama</vt:lpstr>
      <vt:lpstr>RKP 2015 : Arah Kebijakan dan Strategi Pembangunan Bidang Sosial Budaya dan Kehidupan Beragama</vt:lpstr>
      <vt:lpstr>Arah kebijakan 4. Meningkatkan ketersediaan obat yang bermutu serta terjaminnya pelayanan kefarmasian dan alat kesehatan yang sesuai dengan standar dan persyaratan bagi pelayanan kesehatan di setiap tahap kehidupan</vt:lpstr>
      <vt:lpstr>Arah kebijakan 4. Meningkatkan ketersediaan obat yang bermutu serta terjaminnya pelayanan kefarmasian dan alat kesehatan yang sesuai dengan standar dan persyaratan bagi pelayanan kesehatan di setiap tahap kehidupan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SAMBUTAN DAN ARAHAN  SEKRETARIS DITJEN BINA KEFARMASIAN  DAN ALAT KESEHATAN  PADA ACARA PEMBUKAAN   EVALUASI DAN PERENCANAAN DEKONSENTRASI PROGRAM KEFARMASIAN DAN ALAT KESEHATAN TAHUN 2014</dc:title>
  <dc:creator>Subag Program</dc:creator>
  <cp:lastModifiedBy>3.10.01.02.001.117</cp:lastModifiedBy>
  <cp:revision>19</cp:revision>
  <dcterms:created xsi:type="dcterms:W3CDTF">2014-06-11T04:20:58Z</dcterms:created>
  <dcterms:modified xsi:type="dcterms:W3CDTF">2014-06-16T09:29:42Z</dcterms:modified>
</cp:coreProperties>
</file>