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340" r:id="rId3"/>
    <p:sldId id="332" r:id="rId4"/>
    <p:sldId id="333" r:id="rId5"/>
    <p:sldId id="342" r:id="rId6"/>
    <p:sldId id="329" r:id="rId7"/>
    <p:sldId id="335" r:id="rId8"/>
    <p:sldId id="337" r:id="rId9"/>
    <p:sldId id="336" r:id="rId10"/>
    <p:sldId id="338" r:id="rId11"/>
    <p:sldId id="339" r:id="rId12"/>
    <p:sldId id="258" r:id="rId13"/>
  </p:sldIdLst>
  <p:sldSz cx="9144000" cy="6858000" type="screen4x3"/>
  <p:notesSz cx="6858000" cy="9947275"/>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69C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17" autoAdjust="0"/>
    <p:restoredTop sz="90500" autoAdjust="0"/>
  </p:normalViewPr>
  <p:slideViewPr>
    <p:cSldViewPr>
      <p:cViewPr>
        <p:scale>
          <a:sx n="70" d="100"/>
          <a:sy n="70" d="100"/>
        </p:scale>
        <p:origin x="-1296"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F3254858-E83B-41E5-9282-52C821E7F7FB}" type="datetimeFigureOut">
              <a:rPr lang="id-ID" smtClean="0"/>
              <a:pPr/>
              <a:t>18/06/2014</a:t>
            </a:fld>
            <a:endParaRPr lang="id-ID"/>
          </a:p>
        </p:txBody>
      </p:sp>
      <p:sp>
        <p:nvSpPr>
          <p:cNvPr id="4" name="Footer Placeholder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9210F4E1-5609-40E5-A333-EE855560DB13}"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71129A0D-8E6A-4C22-8AB9-89C2123B4B86}" type="datetimeFigureOut">
              <a:rPr lang="en-AU" smtClean="0"/>
              <a:pPr/>
              <a:t>18/06/2014</a:t>
            </a:fld>
            <a:endParaRPr lang="en-AU"/>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6AF2C0F2-EB2F-48C0-8FCE-7D94DE207927}"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6AF2C0F2-EB2F-48C0-8FCE-7D94DE207927}"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AF2C0F2-EB2F-48C0-8FCE-7D94DE207927}" type="slidenum">
              <a:rPr lang="en-AU" smtClean="0"/>
              <a:pPr/>
              <a:t>12</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AF2C0F2-EB2F-48C0-8FCE-7D94DE207927}" type="slidenum">
              <a:rPr lang="en-AU" smtClean="0"/>
              <a:pPr/>
              <a:t>3</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AF2C0F2-EB2F-48C0-8FCE-7D94DE207927}" type="slidenum">
              <a:rPr lang="en-AU" smtClean="0"/>
              <a:pPr/>
              <a:t>4</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AF2C0F2-EB2F-48C0-8FCE-7D94DE207927}" type="slidenum">
              <a:rPr lang="en-AU" smtClean="0"/>
              <a:pPr/>
              <a:t>6</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AF2C0F2-EB2F-48C0-8FCE-7D94DE207927}" type="slidenum">
              <a:rPr lang="en-AU" smtClean="0"/>
              <a:pPr/>
              <a:t>7</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AF2C0F2-EB2F-48C0-8FCE-7D94DE207927}" type="slidenum">
              <a:rPr lang="en-AU" smtClean="0"/>
              <a:pPr/>
              <a:t>8</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AF2C0F2-EB2F-48C0-8FCE-7D94DE207927}" type="slidenum">
              <a:rPr lang="en-AU" smtClean="0"/>
              <a:pPr/>
              <a:t>9</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AF2C0F2-EB2F-48C0-8FCE-7D94DE207927}" type="slidenum">
              <a:rPr lang="en-AU" smtClean="0"/>
              <a:pPr/>
              <a:t>10</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AF2C0F2-EB2F-48C0-8FCE-7D94DE207927}" type="slidenum">
              <a:rPr lang="en-AU" smtClean="0"/>
              <a:pPr/>
              <a:t>11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A48B209-FE50-47B9-B012-59A3564318FB}" type="datetimeFigureOut">
              <a:rPr lang="id-ID" smtClean="0"/>
              <a:pPr/>
              <a:t>18/06/2014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80AFBD-A613-484B-B45D-2A23A5B7AD02}"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A48B209-FE50-47B9-B012-59A3564318FB}" type="datetimeFigureOut">
              <a:rPr lang="id-ID" smtClean="0"/>
              <a:pPr/>
              <a:t>18/06/2014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80AFBD-A613-484B-B45D-2A23A5B7AD02}"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A48B209-FE50-47B9-B012-59A3564318FB}" type="datetimeFigureOut">
              <a:rPr lang="id-ID" smtClean="0"/>
              <a:pPr/>
              <a:t>18/06/2014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80AFBD-A613-484B-B45D-2A23A5B7AD02}"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A48B209-FE50-47B9-B012-59A3564318FB}" type="datetimeFigureOut">
              <a:rPr lang="id-ID" smtClean="0"/>
              <a:pPr/>
              <a:t>18/06/2014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80AFBD-A613-484B-B45D-2A23A5B7AD02}"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48B209-FE50-47B9-B012-59A3564318FB}" type="datetimeFigureOut">
              <a:rPr lang="id-ID" smtClean="0"/>
              <a:pPr/>
              <a:t>18/06/2014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80AFBD-A613-484B-B45D-2A23A5B7AD02}"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AA48B209-FE50-47B9-B012-59A3564318FB}" type="datetimeFigureOut">
              <a:rPr lang="id-ID" smtClean="0"/>
              <a:pPr/>
              <a:t>18/06/2014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D80AFBD-A613-484B-B45D-2A23A5B7AD02}"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AA48B209-FE50-47B9-B012-59A3564318FB}" type="datetimeFigureOut">
              <a:rPr lang="id-ID" smtClean="0"/>
              <a:pPr/>
              <a:t>18/06/2014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D80AFBD-A613-484B-B45D-2A23A5B7AD02}"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AA48B209-FE50-47B9-B012-59A3564318FB}" type="datetimeFigureOut">
              <a:rPr lang="id-ID" smtClean="0"/>
              <a:pPr/>
              <a:t>18/06/2014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D80AFBD-A613-484B-B45D-2A23A5B7AD0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48B209-FE50-47B9-B012-59A3564318FB}" type="datetimeFigureOut">
              <a:rPr lang="id-ID" smtClean="0"/>
              <a:pPr/>
              <a:t>18/06/2014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D80AFBD-A613-484B-B45D-2A23A5B7AD0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48B209-FE50-47B9-B012-59A3564318FB}" type="datetimeFigureOut">
              <a:rPr lang="id-ID" smtClean="0"/>
              <a:pPr/>
              <a:t>18/06/2014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D80AFBD-A613-484B-B45D-2A23A5B7AD02}"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48B209-FE50-47B9-B012-59A3564318FB}" type="datetimeFigureOut">
              <a:rPr lang="id-ID" smtClean="0"/>
              <a:pPr/>
              <a:t>18/06/2014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D80AFBD-A613-484B-B45D-2A23A5B7AD02}"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48B209-FE50-47B9-B012-59A3564318FB}" type="datetimeFigureOut">
              <a:rPr lang="id-ID" smtClean="0"/>
              <a:pPr/>
              <a:t>18/06/2014</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0AFBD-A613-484B-B45D-2A23A5B7AD02}"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143116"/>
            <a:ext cx="7929618" cy="2143140"/>
          </a:xfrm>
          <a:noFill/>
          <a:ln w="0">
            <a:noFill/>
          </a:ln>
        </p:spPr>
        <p:style>
          <a:lnRef idx="2">
            <a:schemeClr val="accent5"/>
          </a:lnRef>
          <a:fillRef idx="1">
            <a:schemeClr val="lt1"/>
          </a:fillRef>
          <a:effectRef idx="0">
            <a:schemeClr val="accent5"/>
          </a:effectRef>
          <a:fontRef idx="minor">
            <a:schemeClr val="dk1"/>
          </a:fontRef>
        </p:style>
        <p:txBody>
          <a:bodyPr>
            <a:noAutofit/>
          </a:bodyPr>
          <a:lstStyle/>
          <a:p>
            <a:r>
              <a:rPr lang="id-ID" sz="3600" b="1" cap="all" dirty="0" smtClean="0">
                <a:solidFill>
                  <a:srgbClr val="00B0F0"/>
                </a:solidFill>
                <a:effectLst>
                  <a:outerShdw blurRad="38100" dist="38100" dir="2700000" algn="tl">
                    <a:srgbClr val="000000">
                      <a:alpha val="43137"/>
                    </a:srgbClr>
                  </a:outerShdw>
                </a:effectLst>
                <a:latin typeface="Calibri" pitchFamily="34" charset="0"/>
                <a:cs typeface="Calibri" pitchFamily="34" charset="0"/>
              </a:rPr>
              <a:t>Kegiatan dekonsentrasi</a:t>
            </a:r>
            <a:br>
              <a:rPr lang="id-ID" sz="3600" b="1" cap="all" dirty="0" smtClean="0">
                <a:solidFill>
                  <a:srgbClr val="00B0F0"/>
                </a:solidFill>
                <a:effectLst>
                  <a:outerShdw blurRad="38100" dist="38100" dir="2700000" algn="tl">
                    <a:srgbClr val="000000">
                      <a:alpha val="43137"/>
                    </a:srgbClr>
                  </a:outerShdw>
                </a:effectLst>
                <a:latin typeface="Calibri" pitchFamily="34" charset="0"/>
                <a:cs typeface="Calibri" pitchFamily="34" charset="0"/>
              </a:rPr>
            </a:br>
            <a:r>
              <a:rPr lang="id-ID" sz="3600" b="1" cap="all" dirty="0" smtClean="0">
                <a:solidFill>
                  <a:srgbClr val="00B0F0"/>
                </a:solidFill>
                <a:effectLst>
                  <a:outerShdw blurRad="38100" dist="38100" dir="2700000" algn="tl">
                    <a:srgbClr val="000000">
                      <a:alpha val="43137"/>
                    </a:srgbClr>
                  </a:outerShdw>
                </a:effectLst>
                <a:latin typeface="Calibri" pitchFamily="34" charset="0"/>
                <a:cs typeface="Calibri" pitchFamily="34" charset="0"/>
              </a:rPr>
              <a:t>d</a:t>
            </a:r>
            <a:r>
              <a:rPr lang="en-US" sz="3600" b="1" cap="all" dirty="0" smtClean="0">
                <a:solidFill>
                  <a:srgbClr val="00B0F0"/>
                </a:solidFill>
                <a:effectLst>
                  <a:outerShdw blurRad="38100" dist="38100" dir="2700000" algn="tl">
                    <a:srgbClr val="000000">
                      <a:alpha val="43137"/>
                    </a:srgbClr>
                  </a:outerShdw>
                </a:effectLst>
                <a:latin typeface="Calibri" pitchFamily="34" charset="0"/>
                <a:cs typeface="Calibri" pitchFamily="34" charset="0"/>
              </a:rPr>
              <a:t>IREKTORAT BINA PRODUKSI DAN DISTRIBUSI KEFARMASIAN</a:t>
            </a:r>
            <a:r>
              <a:rPr lang="id-ID" sz="3600" b="1" cap="all" dirty="0" smtClean="0">
                <a:solidFill>
                  <a:srgbClr val="00B0F0"/>
                </a:solidFill>
                <a:effectLst>
                  <a:outerShdw blurRad="38100" dist="38100" dir="2700000" algn="tl">
                    <a:srgbClr val="000000">
                      <a:alpha val="43137"/>
                    </a:srgbClr>
                  </a:outerShdw>
                </a:effectLst>
                <a:latin typeface="Calibri" pitchFamily="34" charset="0"/>
                <a:cs typeface="Calibri" pitchFamily="34" charset="0"/>
              </a:rPr>
              <a:t/>
            </a:r>
            <a:br>
              <a:rPr lang="id-ID" sz="3600" b="1" cap="all" dirty="0" smtClean="0">
                <a:solidFill>
                  <a:srgbClr val="00B0F0"/>
                </a:solidFill>
                <a:effectLst>
                  <a:outerShdw blurRad="38100" dist="38100" dir="2700000" algn="tl">
                    <a:srgbClr val="000000">
                      <a:alpha val="43137"/>
                    </a:srgbClr>
                  </a:outerShdw>
                </a:effectLst>
                <a:latin typeface="Calibri" pitchFamily="34" charset="0"/>
                <a:cs typeface="Calibri" pitchFamily="34" charset="0"/>
              </a:rPr>
            </a:br>
            <a:r>
              <a:rPr lang="id-ID" sz="3600" b="1" cap="all" dirty="0" smtClean="0">
                <a:solidFill>
                  <a:srgbClr val="00B0F0"/>
                </a:solidFill>
                <a:effectLst>
                  <a:outerShdw blurRad="38100" dist="38100" dir="2700000" algn="tl">
                    <a:srgbClr val="000000">
                      <a:alpha val="43137"/>
                    </a:srgbClr>
                  </a:outerShdw>
                </a:effectLst>
                <a:latin typeface="Calibri" pitchFamily="34" charset="0"/>
                <a:cs typeface="Calibri" pitchFamily="34" charset="0"/>
              </a:rPr>
              <a:t>tahun anggaran 2015</a:t>
            </a:r>
            <a:endParaRPr lang="id-ID" sz="4000" dirty="0">
              <a:solidFill>
                <a:srgbClr val="00B0F0"/>
              </a:solidFill>
              <a:effectLst>
                <a:outerShdw blurRad="38100" dist="38100" dir="2700000" algn="tl">
                  <a:srgbClr val="000000">
                    <a:alpha val="43137"/>
                  </a:srgbClr>
                </a:outerShdw>
              </a:effectLst>
              <a:latin typeface="Calibri" pitchFamily="34" charset="0"/>
              <a:cs typeface="Calibri" pitchFamily="34" charset="0"/>
            </a:endParaRPr>
          </a:p>
        </p:txBody>
      </p:sp>
      <p:sp>
        <p:nvSpPr>
          <p:cNvPr id="3" name="Subtitle 2"/>
          <p:cNvSpPr>
            <a:spLocks noGrp="1"/>
          </p:cNvSpPr>
          <p:nvPr>
            <p:ph type="subTitle" idx="1"/>
          </p:nvPr>
        </p:nvSpPr>
        <p:spPr>
          <a:xfrm>
            <a:off x="2643174" y="5786454"/>
            <a:ext cx="3485040" cy="585806"/>
          </a:xfrm>
        </p:spPr>
        <p:txBody>
          <a:bodyPr>
            <a:normAutofit/>
          </a:bodyPr>
          <a:lstStyle/>
          <a:p>
            <a:r>
              <a:rPr lang="id-ID" sz="2800" dirty="0" smtClean="0">
                <a:solidFill>
                  <a:srgbClr val="00B050"/>
                </a:solidFill>
                <a:latin typeface="Calibri" pitchFamily="34" charset="0"/>
                <a:cs typeface="Calibri" pitchFamily="34" charset="0"/>
              </a:rPr>
              <a:t>Bogor, 18 Juni 2014</a:t>
            </a:r>
            <a:endParaRPr lang="id-ID" sz="2800" dirty="0">
              <a:solidFill>
                <a:srgbClr val="00B050"/>
              </a:solidFill>
              <a:latin typeface="Calibri" pitchFamily="34" charset="0"/>
              <a:cs typeface="Calibri" pitchFamily="34" charset="0"/>
            </a:endParaRPr>
          </a:p>
        </p:txBody>
      </p:sp>
      <p:pic>
        <p:nvPicPr>
          <p:cNvPr id="5" name="Picture 78" descr="Departemen_Kesehatan"/>
          <p:cNvPicPr>
            <a:picLocks noChangeAspect="1" noChangeArrowheads="1"/>
          </p:cNvPicPr>
          <p:nvPr/>
        </p:nvPicPr>
        <p:blipFill>
          <a:blip r:embed="rId3" cstate="print"/>
          <a:srcRect/>
          <a:stretch>
            <a:fillRect/>
          </a:stretch>
        </p:blipFill>
        <p:spPr bwMode="auto">
          <a:xfrm>
            <a:off x="3857620" y="428604"/>
            <a:ext cx="1500166" cy="1638288"/>
          </a:xfrm>
          <a:prstGeom prst="rect">
            <a:avLst/>
          </a:prstGeom>
          <a:noFill/>
          <a:ln w="9525">
            <a:noFill/>
            <a:miter lim="800000"/>
            <a:headEnd/>
            <a:tailEnd/>
          </a:ln>
        </p:spPr>
      </p:pic>
      <p:sp>
        <p:nvSpPr>
          <p:cNvPr id="6" name="TextBox 5"/>
          <p:cNvSpPr txBox="1"/>
          <p:nvPr/>
        </p:nvSpPr>
        <p:spPr>
          <a:xfrm>
            <a:off x="2071670" y="5211561"/>
            <a:ext cx="5128776" cy="646331"/>
          </a:xfrm>
          <a:prstGeom prst="rect">
            <a:avLst/>
          </a:prstGeom>
          <a:noFill/>
        </p:spPr>
        <p:txBody>
          <a:bodyPr wrap="none" rtlCol="0">
            <a:spAutoFit/>
          </a:bodyPr>
          <a:lstStyle/>
          <a:p>
            <a:pPr algn="ctr"/>
            <a:r>
              <a:rPr lang="id-ID" b="1" dirty="0" smtClean="0"/>
              <a:t>Disampaikan oleh :</a:t>
            </a:r>
          </a:p>
          <a:p>
            <a:pPr algn="ctr"/>
            <a:r>
              <a:rPr lang="id-ID" b="1" dirty="0" smtClean="0"/>
              <a:t>Direktorat Bina Produksi dan Distribusi Kefarmasian</a:t>
            </a:r>
            <a:endParaRPr lang="id-ID"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85794"/>
          </a:xfrm>
        </p:spPr>
        <p:txBody>
          <a:bodyPr anchor="t">
            <a:noAutofit/>
          </a:bodyPr>
          <a:lstStyle/>
          <a:p>
            <a:pPr marL="87313" fontAlgn="t"/>
            <a:r>
              <a:rPr lang="fi-FI" sz="3200" b="1" dirty="0" smtClean="0">
                <a:solidFill>
                  <a:srgbClr val="00B050"/>
                </a:solidFill>
                <a:effectLst>
                  <a:outerShdw blurRad="38100" dist="38100" dir="2700000" algn="tl">
                    <a:srgbClr val="000000">
                      <a:alpha val="43137"/>
                    </a:srgbClr>
                  </a:outerShdw>
                </a:effectLst>
              </a:rPr>
              <a:t>Sosialisasi </a:t>
            </a:r>
            <a:r>
              <a:rPr lang="id-ID" sz="3200" b="1" dirty="0" smtClean="0">
                <a:solidFill>
                  <a:srgbClr val="00B050"/>
                </a:solidFill>
                <a:effectLst>
                  <a:outerShdw blurRad="38100" dist="38100" dir="2700000" algn="tl">
                    <a:srgbClr val="000000">
                      <a:alpha val="43137"/>
                    </a:srgbClr>
                  </a:outerShdw>
                </a:effectLst>
              </a:rPr>
              <a:t>e-Report PBF</a:t>
            </a:r>
            <a:br>
              <a:rPr lang="id-ID" sz="3200" b="1" dirty="0" smtClean="0">
                <a:solidFill>
                  <a:srgbClr val="00B050"/>
                </a:solidFill>
                <a:effectLst>
                  <a:outerShdw blurRad="38100" dist="38100" dir="2700000" algn="tl">
                    <a:srgbClr val="000000">
                      <a:alpha val="43137"/>
                    </a:srgbClr>
                  </a:outerShdw>
                </a:effectLst>
              </a:rPr>
            </a:br>
            <a:r>
              <a:rPr lang="id-ID" sz="3200" b="1" dirty="0" smtClean="0">
                <a:solidFill>
                  <a:srgbClr val="00B050"/>
                </a:solidFill>
                <a:effectLst>
                  <a:outerShdw blurRad="38100" dist="38100" dir="2700000" algn="tl">
                    <a:srgbClr val="000000">
                      <a:alpha val="43137"/>
                    </a:srgbClr>
                  </a:outerShdw>
                </a:effectLst>
              </a:rPr>
              <a:t/>
            </a:r>
            <a:br>
              <a:rPr lang="id-ID" sz="3200" b="1" dirty="0" smtClean="0">
                <a:solidFill>
                  <a:srgbClr val="00B050"/>
                </a:solidFill>
                <a:effectLst>
                  <a:outerShdw blurRad="38100" dist="38100" dir="2700000" algn="tl">
                    <a:srgbClr val="000000">
                      <a:alpha val="43137"/>
                    </a:srgbClr>
                  </a:outerShdw>
                </a:effectLst>
              </a:rPr>
            </a:br>
            <a:r>
              <a:rPr lang="id-ID" sz="3200" b="1" dirty="0" smtClean="0">
                <a:solidFill>
                  <a:srgbClr val="00B050"/>
                </a:solidFill>
                <a:effectLst>
                  <a:outerShdw blurRad="38100" dist="38100" dir="2700000" algn="tl">
                    <a:srgbClr val="000000">
                      <a:alpha val="43137"/>
                    </a:srgbClr>
                  </a:outerShdw>
                </a:effectLst>
              </a:rPr>
              <a:t> </a:t>
            </a:r>
            <a:endParaRPr lang="id-ID" sz="3200" b="1" dirty="0">
              <a:solidFill>
                <a:srgbClr val="00B050"/>
              </a:solidFill>
              <a:effectLst>
                <a:outerShdw blurRad="38100" dist="38100" dir="2700000" algn="tl">
                  <a:srgbClr val="000000">
                    <a:alpha val="43137"/>
                  </a:srgbClr>
                </a:outerShdw>
              </a:effectLst>
            </a:endParaRPr>
          </a:p>
        </p:txBody>
      </p:sp>
      <p:graphicFrame>
        <p:nvGraphicFramePr>
          <p:cNvPr id="5" name="Table 4"/>
          <p:cNvGraphicFramePr>
            <a:graphicFrameLocks noGrp="1"/>
          </p:cNvGraphicFramePr>
          <p:nvPr/>
        </p:nvGraphicFramePr>
        <p:xfrm>
          <a:off x="428596" y="857232"/>
          <a:ext cx="8358246" cy="5786478"/>
        </p:xfrm>
        <a:graphic>
          <a:graphicData uri="http://schemas.openxmlformats.org/drawingml/2006/table">
            <a:tbl>
              <a:tblPr firstRow="1" bandRow="1">
                <a:tableStyleId>{5DA37D80-6434-44D0-A028-1B22A696006F}</a:tableStyleId>
              </a:tblPr>
              <a:tblGrid>
                <a:gridCol w="1979585"/>
                <a:gridCol w="6378661"/>
              </a:tblGrid>
              <a:tr h="1214446">
                <a:tc>
                  <a:txBody>
                    <a:bodyPr/>
                    <a:lstStyle/>
                    <a:p>
                      <a:pPr marL="174625" indent="0" algn="l" fontAlgn="t"/>
                      <a:r>
                        <a:rPr lang="id-ID" sz="1800" b="0" u="none" strike="noStrike" dirty="0" smtClean="0"/>
                        <a:t>Latar Belakang</a:t>
                      </a:r>
                      <a:endParaRPr lang="id-ID" sz="1800" b="0" i="0" u="none" strike="noStrike" dirty="0">
                        <a:solidFill>
                          <a:srgbClr val="000000"/>
                        </a:solidFill>
                        <a:latin typeface="+mn-lt"/>
                      </a:endParaRPr>
                    </a:p>
                  </a:txBody>
                  <a:tcPr marL="9525" marR="9525" marT="9525" marB="0"/>
                </a:tc>
                <a:tc>
                  <a:txBody>
                    <a:bodyPr/>
                    <a:lstStyle/>
                    <a:p>
                      <a:pPr marL="87313" marR="0" indent="0" algn="l" defTabSz="914400" rtl="0" eaLnBrk="1" fontAlgn="t" latinLnBrk="0" hangingPunct="1">
                        <a:lnSpc>
                          <a:spcPct val="100000"/>
                        </a:lnSpc>
                        <a:spcBef>
                          <a:spcPts val="0"/>
                        </a:spcBef>
                        <a:spcAft>
                          <a:spcPts val="0"/>
                        </a:spcAft>
                        <a:buClrTx/>
                        <a:buSzTx/>
                        <a:buFontTx/>
                        <a:buNone/>
                        <a:tabLst/>
                        <a:defRPr/>
                      </a:pPr>
                      <a:r>
                        <a:rPr lang="en-US" sz="1800" b="0" kern="1200" dirty="0" err="1" smtClean="0">
                          <a:solidFill>
                            <a:schemeClr val="tx1"/>
                          </a:solidFill>
                          <a:latin typeface="+mn-lt"/>
                          <a:ea typeface="+mn-ea"/>
                          <a:cs typeface="+mn-cs"/>
                        </a:rPr>
                        <a:t>Sistem</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Pelaporan</a:t>
                      </a:r>
                      <a:r>
                        <a:rPr lang="en-US" sz="1800" b="0" kern="1200" dirty="0" smtClean="0">
                          <a:solidFill>
                            <a:schemeClr val="tx1"/>
                          </a:solidFill>
                          <a:latin typeface="+mn-lt"/>
                          <a:ea typeface="+mn-ea"/>
                          <a:cs typeface="+mn-cs"/>
                        </a:rPr>
                        <a:t> </a:t>
                      </a:r>
                      <a:r>
                        <a:rPr lang="id-ID" sz="1800" b="0" kern="1200" dirty="0" smtClean="0">
                          <a:solidFill>
                            <a:schemeClr val="tx1"/>
                          </a:solidFill>
                          <a:latin typeface="+mn-lt"/>
                          <a:ea typeface="+mn-ea"/>
                          <a:cs typeface="+mn-cs"/>
                        </a:rPr>
                        <a:t>Dinamika Obat PBF </a:t>
                      </a:r>
                      <a:r>
                        <a:rPr lang="en-US" sz="1800" b="0" kern="1200" dirty="0" smtClean="0">
                          <a:solidFill>
                            <a:schemeClr val="tx1"/>
                          </a:solidFill>
                          <a:latin typeface="+mn-lt"/>
                          <a:ea typeface="+mn-ea"/>
                          <a:cs typeface="+mn-cs"/>
                        </a:rPr>
                        <a:t>(</a:t>
                      </a:r>
                      <a:r>
                        <a:rPr lang="en-US" sz="1800" b="0" i="1" kern="1200" dirty="0" smtClean="0">
                          <a:solidFill>
                            <a:schemeClr val="tx1"/>
                          </a:solidFill>
                          <a:latin typeface="+mn-lt"/>
                          <a:ea typeface="+mn-ea"/>
                          <a:cs typeface="+mn-cs"/>
                        </a:rPr>
                        <a:t>e-Report</a:t>
                      </a:r>
                      <a:r>
                        <a:rPr lang="en-US" sz="1800" b="0" kern="1200" dirty="0" smtClean="0">
                          <a:solidFill>
                            <a:schemeClr val="tx1"/>
                          </a:solidFill>
                          <a:latin typeface="+mn-lt"/>
                          <a:ea typeface="+mn-ea"/>
                          <a:cs typeface="+mn-cs"/>
                        </a:rPr>
                        <a:t> PBF)</a:t>
                      </a:r>
                      <a:r>
                        <a:rPr lang="id-ID" sz="1800" b="0" i="0" u="none" strike="noStrike" kern="1200" baseline="0" dirty="0" smtClean="0">
                          <a:solidFill>
                            <a:srgbClr val="000000"/>
                          </a:solidFill>
                          <a:latin typeface="+mn-lt"/>
                          <a:ea typeface="+mn-ea"/>
                          <a:cs typeface="+mn-cs"/>
                        </a:rPr>
                        <a:t> merupakan </a:t>
                      </a:r>
                      <a:r>
                        <a:rPr lang="id-ID" sz="1800" b="0" kern="1200" dirty="0" smtClean="0">
                          <a:solidFill>
                            <a:schemeClr val="tx1"/>
                          </a:solidFill>
                          <a:latin typeface="+mn-lt"/>
                          <a:ea typeface="+mn-ea"/>
                          <a:cs typeface="+mn-cs"/>
                        </a:rPr>
                        <a:t>sebuah sistem yang mampu memantau ketersediaan, </a:t>
                      </a:r>
                      <a:r>
                        <a:rPr lang="en-US" sz="1800" b="0" kern="1200" dirty="0" err="1" smtClean="0">
                          <a:solidFill>
                            <a:schemeClr val="tx1"/>
                          </a:solidFill>
                          <a:latin typeface="+mn-lt"/>
                          <a:ea typeface="+mn-ea"/>
                          <a:cs typeface="+mn-cs"/>
                        </a:rPr>
                        <a:t>distribusi</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dan</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dinamika</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obat</a:t>
                      </a:r>
                      <a:r>
                        <a:rPr lang="en-US" sz="1800" b="0" kern="1200" dirty="0" smtClean="0">
                          <a:solidFill>
                            <a:schemeClr val="tx1"/>
                          </a:solidFill>
                          <a:latin typeface="+mn-lt"/>
                          <a:ea typeface="+mn-ea"/>
                          <a:cs typeface="+mn-cs"/>
                        </a:rPr>
                        <a:t> </a:t>
                      </a:r>
                      <a:r>
                        <a:rPr lang="id-ID" sz="1800" b="0" kern="1200" dirty="0" smtClean="0">
                          <a:solidFill>
                            <a:schemeClr val="tx1"/>
                          </a:solidFill>
                          <a:latin typeface="+mn-lt"/>
                          <a:ea typeface="+mn-ea"/>
                          <a:cs typeface="+mn-cs"/>
                        </a:rPr>
                        <a:t>yang terjadi di masyarakat serta</a:t>
                      </a:r>
                      <a:r>
                        <a:rPr lang="id-ID" sz="1800" b="0" kern="1200" baseline="0" dirty="0" smtClean="0">
                          <a:solidFill>
                            <a:schemeClr val="tx1"/>
                          </a:solidFill>
                          <a:latin typeface="+mn-lt"/>
                          <a:ea typeface="+mn-ea"/>
                          <a:cs typeface="+mn-cs"/>
                        </a:rPr>
                        <a:t> mengantisipasi kekosongan obat yang </a:t>
                      </a:r>
                      <a:r>
                        <a:rPr lang="id-ID" sz="1800" b="0" kern="1200" baseline="0" dirty="0" smtClean="0">
                          <a:solidFill>
                            <a:schemeClr val="tx1"/>
                          </a:solidFill>
                          <a:latin typeface="+mn-lt"/>
                          <a:ea typeface="+mn-ea"/>
                          <a:cs typeface="+mn-cs"/>
                        </a:rPr>
                        <a:t>beredar</a:t>
                      </a:r>
                      <a:endParaRPr lang="id-ID" sz="1800" b="0" i="0" u="none" strike="noStrike" dirty="0">
                        <a:solidFill>
                          <a:srgbClr val="000000"/>
                        </a:solidFill>
                        <a:latin typeface="+mn-lt"/>
                      </a:endParaRPr>
                    </a:p>
                  </a:txBody>
                  <a:tcPr marL="9525" marR="9525" marT="9525" marB="0"/>
                </a:tc>
              </a:tr>
              <a:tr h="677559">
                <a:tc>
                  <a:txBody>
                    <a:bodyPr/>
                    <a:lstStyle/>
                    <a:p>
                      <a:pPr marL="174625" indent="0" algn="l" fontAlgn="t"/>
                      <a:r>
                        <a:rPr lang="id-ID" sz="1800" b="0" i="0" u="none" strike="noStrike" dirty="0" smtClean="0">
                          <a:solidFill>
                            <a:srgbClr val="000000"/>
                          </a:solidFill>
                          <a:latin typeface="+mn-lt"/>
                        </a:rPr>
                        <a:t>Output</a:t>
                      </a:r>
                      <a:endParaRPr lang="id-ID" sz="1800" b="0" i="0" u="none" strike="noStrike" dirty="0">
                        <a:solidFill>
                          <a:srgbClr val="000000"/>
                        </a:solidFill>
                        <a:latin typeface="+mn-lt"/>
                      </a:endParaRPr>
                    </a:p>
                  </a:txBody>
                  <a:tcPr marL="9525" marR="9525" marT="9525" marB="0"/>
                </a:tc>
                <a:tc>
                  <a:txBody>
                    <a:bodyPr/>
                    <a:lstStyle/>
                    <a:p>
                      <a:pPr marL="87313" indent="0" algn="l" fontAlgn="t"/>
                      <a:r>
                        <a:rPr lang="en-US" sz="1800" kern="1200" dirty="0" err="1" smtClean="0">
                          <a:solidFill>
                            <a:schemeClr val="tx1"/>
                          </a:solidFill>
                          <a:latin typeface="+mn-lt"/>
                          <a:ea typeface="+mn-ea"/>
                          <a:cs typeface="+mn-cs"/>
                        </a:rPr>
                        <a:t>Kepatuhan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sebesar</a:t>
                      </a:r>
                      <a:r>
                        <a:rPr lang="en-US" sz="1800" kern="1200" dirty="0" smtClean="0">
                          <a:solidFill>
                            <a:schemeClr val="tx1"/>
                          </a:solidFill>
                          <a:latin typeface="+mn-lt"/>
                          <a:ea typeface="+mn-ea"/>
                          <a:cs typeface="+mn-cs"/>
                        </a:rPr>
                        <a:t> 100% </a:t>
                      </a:r>
                      <a:r>
                        <a:rPr lang="en-US" sz="1800" kern="1200" dirty="0" err="1" smtClean="0">
                          <a:solidFill>
                            <a:schemeClr val="tx1"/>
                          </a:solidFill>
                          <a:latin typeface="+mn-lt"/>
                          <a:ea typeface="+mn-ea"/>
                          <a:cs typeface="+mn-cs"/>
                        </a:rPr>
                        <a:t>pelaporan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dinamika</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obat</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di</a:t>
                      </a:r>
                      <a:r>
                        <a:rPr lang="en-US" sz="1800" kern="1200" dirty="0" smtClean="0">
                          <a:solidFill>
                            <a:schemeClr val="tx1"/>
                          </a:solidFill>
                          <a:latin typeface="+mn-lt"/>
                          <a:ea typeface="+mn-ea"/>
                          <a:cs typeface="+mn-cs"/>
                        </a:rPr>
                        <a:t> PBF </a:t>
                      </a:r>
                      <a:r>
                        <a:rPr lang="en-US" sz="1800" kern="1200" dirty="0" err="1" smtClean="0">
                          <a:solidFill>
                            <a:schemeClr val="tx1"/>
                          </a:solidFill>
                          <a:latin typeface="+mn-lt"/>
                          <a:ea typeface="+mn-ea"/>
                          <a:cs typeface="+mn-cs"/>
                        </a:rPr>
                        <a:t>berdasarkan</a:t>
                      </a:r>
                      <a:r>
                        <a:rPr lang="en-US" sz="1800" kern="1200" dirty="0" smtClean="0">
                          <a:solidFill>
                            <a:schemeClr val="tx1"/>
                          </a:solidFill>
                          <a:latin typeface="+mn-lt"/>
                          <a:ea typeface="+mn-ea"/>
                          <a:cs typeface="+mn-cs"/>
                        </a:rPr>
                        <a:t> P</a:t>
                      </a:r>
                      <a:r>
                        <a:rPr lang="id-ID" sz="1800" kern="1200" dirty="0" smtClean="0">
                          <a:solidFill>
                            <a:schemeClr val="tx1"/>
                          </a:solidFill>
                          <a:latin typeface="+mn-lt"/>
                          <a:ea typeface="+mn-ea"/>
                          <a:cs typeface="+mn-cs"/>
                        </a:rPr>
                        <a:t>eraturan yang berlaku (Permenkes 1148/2011)</a:t>
                      </a:r>
                      <a:endParaRPr lang="id-ID" sz="1800" b="0" i="0" u="none" strike="noStrike" dirty="0">
                        <a:solidFill>
                          <a:srgbClr val="000000"/>
                        </a:solidFill>
                        <a:latin typeface="+mn-lt"/>
                      </a:endParaRPr>
                    </a:p>
                  </a:txBody>
                  <a:tcPr marL="9525" marR="9525" marT="9525" marB="0"/>
                </a:tc>
              </a:tr>
              <a:tr h="1465581">
                <a:tc>
                  <a:txBody>
                    <a:bodyPr/>
                    <a:lstStyle/>
                    <a:p>
                      <a:pPr marL="174625" marR="0" indent="0" algn="l" defTabSz="914400" rtl="0" eaLnBrk="1" fontAlgn="t" latinLnBrk="0" hangingPunct="1">
                        <a:lnSpc>
                          <a:spcPct val="100000"/>
                        </a:lnSpc>
                        <a:spcBef>
                          <a:spcPts val="0"/>
                        </a:spcBef>
                        <a:spcAft>
                          <a:spcPts val="0"/>
                        </a:spcAft>
                        <a:buClrTx/>
                        <a:buSzTx/>
                        <a:buFontTx/>
                        <a:buNone/>
                        <a:tabLst/>
                        <a:defRPr/>
                      </a:pPr>
                      <a:r>
                        <a:rPr lang="id-ID" sz="1800" b="0" i="0" u="none" strike="noStrike" dirty="0" smtClean="0">
                          <a:solidFill>
                            <a:srgbClr val="000000"/>
                          </a:solidFill>
                          <a:latin typeface="+mn-lt"/>
                        </a:rPr>
                        <a:t>Bentuk Kegiatan</a:t>
                      </a:r>
                    </a:p>
                  </a:txBody>
                  <a:tcPr marL="9525" marR="9525" marT="9525" marB="0"/>
                </a:tc>
                <a:tc>
                  <a:txBody>
                    <a:bodyPr/>
                    <a:lstStyle/>
                    <a:p>
                      <a:pPr marL="87313" marR="0" indent="0" algn="l" defTabSz="914400" rtl="0" eaLnBrk="1" fontAlgn="t" latinLnBrk="0" hangingPunct="1">
                        <a:lnSpc>
                          <a:spcPct val="100000"/>
                        </a:lnSpc>
                        <a:spcBef>
                          <a:spcPts val="0"/>
                        </a:spcBef>
                        <a:spcAft>
                          <a:spcPts val="0"/>
                        </a:spcAft>
                        <a:buClrTx/>
                        <a:buSzTx/>
                        <a:buFontTx/>
                        <a:buNone/>
                        <a:tabLst/>
                        <a:defRPr/>
                      </a:pPr>
                      <a:r>
                        <a:rPr lang="id-ID" sz="1800" kern="1200" dirty="0" smtClean="0">
                          <a:solidFill>
                            <a:schemeClr val="tx1"/>
                          </a:solidFill>
                          <a:latin typeface="+mn-lt"/>
                          <a:ea typeface="+mn-ea"/>
                          <a:cs typeface="+mn-cs"/>
                        </a:rPr>
                        <a:t>Pertemuan</a:t>
                      </a:r>
                      <a:r>
                        <a:rPr lang="id-ID" sz="1800" kern="1200" baseline="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sosialisasi</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informasi</a:t>
                      </a:r>
                      <a:r>
                        <a:rPr lang="id-ID" sz="1800" kern="1200" dirty="0" smtClean="0">
                          <a:solidFill>
                            <a:schemeClr val="tx1"/>
                          </a:solidFill>
                          <a:latin typeface="+mn-lt"/>
                          <a:ea typeface="+mn-ea"/>
                          <a:cs typeface="+mn-cs"/>
                        </a:rPr>
                        <a:t>, </a:t>
                      </a:r>
                      <a:r>
                        <a:rPr lang="id-ID" sz="1800" kern="1200" baseline="0" dirty="0" smtClean="0">
                          <a:solidFill>
                            <a:schemeClr val="tx1"/>
                          </a:solidFill>
                          <a:latin typeface="+mn-lt"/>
                          <a:ea typeface="+mn-ea"/>
                          <a:cs typeface="+mn-cs"/>
                        </a:rPr>
                        <a:t>biaya pengelolaan </a:t>
                      </a:r>
                      <a:r>
                        <a:rPr lang="en-US" sz="1800" kern="1200" dirty="0" err="1" smtClean="0">
                          <a:solidFill>
                            <a:schemeClr val="tx1"/>
                          </a:solidFill>
                          <a:latin typeface="+mn-lt"/>
                          <a:ea typeface="+mn-ea"/>
                          <a:cs typeface="+mn-cs"/>
                        </a:rPr>
                        <a:t>dan</a:t>
                      </a:r>
                      <a:r>
                        <a:rPr lang="en-US" sz="1800" kern="1200" dirty="0" smtClean="0">
                          <a:solidFill>
                            <a:schemeClr val="tx1"/>
                          </a:solidFill>
                          <a:latin typeface="+mn-lt"/>
                          <a:ea typeface="+mn-ea"/>
                          <a:cs typeface="+mn-cs"/>
                        </a:rPr>
                        <a:t> </a:t>
                      </a:r>
                      <a:r>
                        <a:rPr lang="en-US" sz="1800" kern="1200" dirty="0" smtClean="0">
                          <a:solidFill>
                            <a:schemeClr val="tx1"/>
                          </a:solidFill>
                          <a:latin typeface="+mn-lt"/>
                          <a:ea typeface="+mn-ea"/>
                          <a:cs typeface="+mn-cs"/>
                        </a:rPr>
                        <a:t>review </a:t>
                      </a:r>
                      <a:r>
                        <a:rPr lang="en-US" sz="1800" kern="1200" dirty="0" err="1" smtClean="0">
                          <a:solidFill>
                            <a:schemeClr val="tx1"/>
                          </a:solidFill>
                          <a:latin typeface="+mn-lt"/>
                          <a:ea typeface="+mn-ea"/>
                          <a:cs typeface="+mn-cs"/>
                        </a:rPr>
                        <a:t>implementasi</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termasuk</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penyusunan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rencana</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tindak</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lanjut</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dan</a:t>
                      </a:r>
                      <a:r>
                        <a:rPr lang="en-US" sz="1800" kern="1200" dirty="0" smtClean="0">
                          <a:solidFill>
                            <a:schemeClr val="tx1"/>
                          </a:solidFill>
                          <a:latin typeface="+mn-lt"/>
                          <a:ea typeface="+mn-ea"/>
                          <a:cs typeface="+mn-cs"/>
                        </a:rPr>
                        <a:t> </a:t>
                      </a:r>
                      <a:r>
                        <a:rPr lang="en-US" sz="1800" i="1" kern="1200" dirty="0" smtClean="0">
                          <a:solidFill>
                            <a:schemeClr val="tx1"/>
                          </a:solidFill>
                          <a:latin typeface="+mn-lt"/>
                          <a:ea typeface="+mn-ea"/>
                          <a:cs typeface="+mn-cs"/>
                        </a:rPr>
                        <a:t>agreement</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tertulis</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antara</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pemerintah</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pusat</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Ditjen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Binfar</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Alkes</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pemerintah</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daerah</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Dinas</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Kesehatan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dan</a:t>
                      </a:r>
                      <a:r>
                        <a:rPr lang="en-US" sz="1800" kern="1200" dirty="0" smtClean="0">
                          <a:solidFill>
                            <a:schemeClr val="tx1"/>
                          </a:solidFill>
                          <a:latin typeface="+mn-lt"/>
                          <a:ea typeface="+mn-ea"/>
                          <a:cs typeface="+mn-cs"/>
                        </a:rPr>
                        <a:t> PBF </a:t>
                      </a:r>
                      <a:r>
                        <a:rPr lang="en-US" sz="1800" kern="1200" dirty="0" err="1" smtClean="0">
                          <a:solidFill>
                            <a:schemeClr val="tx1"/>
                          </a:solidFill>
                          <a:latin typeface="+mn-lt"/>
                          <a:ea typeface="+mn-ea"/>
                          <a:cs typeface="+mn-cs"/>
                        </a:rPr>
                        <a:t>terkait</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kepatuhan</a:t>
                      </a:r>
                      <a:r>
                        <a:rPr lang="en-US" sz="1800" kern="1200" dirty="0" smtClean="0">
                          <a:solidFill>
                            <a:schemeClr val="tx1"/>
                          </a:solidFill>
                          <a:latin typeface="+mn-lt"/>
                          <a:ea typeface="+mn-ea"/>
                          <a:cs typeface="+mn-cs"/>
                        </a:rPr>
                        <a:t> </a:t>
                      </a:r>
                      <a:r>
                        <a:rPr lang="id-ID" sz="1800" kern="1200" dirty="0" smtClean="0">
                          <a:solidFill>
                            <a:schemeClr val="tx1"/>
                          </a:solidFill>
                          <a:latin typeface="+mn-lt"/>
                          <a:ea typeface="+mn-ea"/>
                          <a:cs typeface="+mn-cs"/>
                        </a:rPr>
                        <a:t>terhadap</a:t>
                      </a:r>
                      <a:r>
                        <a:rPr lang="id-ID" sz="1800" kern="1200" baseline="0" dirty="0" smtClean="0">
                          <a:solidFill>
                            <a:schemeClr val="tx1"/>
                          </a:solidFill>
                          <a:latin typeface="+mn-lt"/>
                          <a:ea typeface="+mn-ea"/>
                          <a:cs typeface="+mn-cs"/>
                        </a:rPr>
                        <a:t> </a:t>
                      </a:r>
                      <a:r>
                        <a:rPr lang="id-ID" sz="1800" kern="1200" baseline="0" dirty="0" smtClean="0">
                          <a:solidFill>
                            <a:schemeClr val="tx1"/>
                          </a:solidFill>
                          <a:latin typeface="+mn-lt"/>
                          <a:ea typeface="+mn-ea"/>
                          <a:cs typeface="+mn-cs"/>
                        </a:rPr>
                        <a:t>peraturan</a:t>
                      </a:r>
                      <a:endParaRPr lang="id-ID" sz="1800" b="0" i="0" u="none" strike="noStrike" dirty="0" smtClean="0">
                        <a:solidFill>
                          <a:srgbClr val="000000"/>
                        </a:solidFill>
                        <a:latin typeface="+mn-lt"/>
                      </a:endParaRPr>
                    </a:p>
                  </a:txBody>
                  <a:tcPr marL="9525" marR="9525" marT="9525" marB="0"/>
                </a:tc>
              </a:tr>
              <a:tr h="1500198">
                <a:tc>
                  <a:txBody>
                    <a:bodyPr/>
                    <a:lstStyle/>
                    <a:p>
                      <a:pPr marL="174625" marR="0" indent="0" algn="l" defTabSz="914400" rtl="0" eaLnBrk="1" fontAlgn="t" latinLnBrk="0" hangingPunct="1">
                        <a:lnSpc>
                          <a:spcPct val="100000"/>
                        </a:lnSpc>
                        <a:spcBef>
                          <a:spcPts val="0"/>
                        </a:spcBef>
                        <a:spcAft>
                          <a:spcPts val="0"/>
                        </a:spcAft>
                        <a:buClrTx/>
                        <a:buSzTx/>
                        <a:buFontTx/>
                        <a:buNone/>
                        <a:tabLst/>
                        <a:defRPr/>
                      </a:pPr>
                      <a:r>
                        <a:rPr lang="id-ID" sz="1800" b="0" i="0" u="none" strike="noStrike" dirty="0" smtClean="0">
                          <a:solidFill>
                            <a:srgbClr val="000000"/>
                          </a:solidFill>
                          <a:latin typeface="+mn-lt"/>
                        </a:rPr>
                        <a:t>Manfaat</a:t>
                      </a:r>
                      <a:endParaRPr lang="fi-FI" sz="1800" b="0" i="0" u="none" strike="noStrike" dirty="0" smtClean="0">
                        <a:solidFill>
                          <a:srgbClr val="000000"/>
                        </a:solidFill>
                        <a:latin typeface="+mn-lt"/>
                      </a:endParaRPr>
                    </a:p>
                  </a:txBody>
                  <a:tcPr marL="9525" marR="9525" marT="9525" marB="0"/>
                </a:tc>
                <a:tc>
                  <a:txBody>
                    <a:bodyPr/>
                    <a:lstStyle/>
                    <a:p>
                      <a:pPr marL="87313" indent="0" algn="l" fontAlgn="t"/>
                      <a:r>
                        <a:rPr lang="id-ID" sz="1800" kern="1200" dirty="0" smtClean="0">
                          <a:solidFill>
                            <a:schemeClr val="tx1"/>
                          </a:solidFill>
                          <a:latin typeface="+mn-lt"/>
                          <a:ea typeface="+mn-ea"/>
                          <a:cs typeface="+mn-cs"/>
                        </a:rPr>
                        <a:t>Meningkatkan k</a:t>
                      </a:r>
                      <a:r>
                        <a:rPr lang="en-US" sz="1800" kern="1200" dirty="0" err="1" smtClean="0">
                          <a:solidFill>
                            <a:schemeClr val="tx1"/>
                          </a:solidFill>
                          <a:latin typeface="+mn-lt"/>
                          <a:ea typeface="+mn-ea"/>
                          <a:cs typeface="+mn-cs"/>
                        </a:rPr>
                        <a:t>epatuhan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pelaporan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serta</a:t>
                      </a:r>
                      <a:r>
                        <a:rPr lang="en-US" sz="1800" kern="1200" dirty="0" smtClean="0">
                          <a:solidFill>
                            <a:schemeClr val="tx1"/>
                          </a:solidFill>
                          <a:latin typeface="+mn-lt"/>
                          <a:ea typeface="+mn-ea"/>
                          <a:cs typeface="+mn-cs"/>
                        </a:rPr>
                        <a:t> </a:t>
                      </a:r>
                      <a:r>
                        <a:rPr lang="id-ID" sz="1800" kern="1200" dirty="0" smtClean="0">
                          <a:solidFill>
                            <a:schemeClr val="tx1"/>
                          </a:solidFill>
                          <a:latin typeface="+mn-lt"/>
                          <a:ea typeface="+mn-ea"/>
                          <a:cs typeface="+mn-cs"/>
                        </a:rPr>
                        <a:t>m</a:t>
                      </a:r>
                      <a:r>
                        <a:rPr lang="en-US" sz="1800" kern="1200" dirty="0" err="1" smtClean="0">
                          <a:solidFill>
                            <a:schemeClr val="tx1"/>
                          </a:solidFill>
                          <a:latin typeface="+mn-lt"/>
                          <a:ea typeface="+mn-ea"/>
                          <a:cs typeface="+mn-cs"/>
                        </a:rPr>
                        <a:t>enyedia</a:t>
                      </a:r>
                      <a:r>
                        <a:rPr lang="id-ID" sz="1800" kern="1200" dirty="0" smtClean="0">
                          <a:solidFill>
                            <a:schemeClr val="tx1"/>
                          </a:solidFill>
                          <a:latin typeface="+mn-lt"/>
                          <a:ea typeface="+mn-ea"/>
                          <a:cs typeface="+mn-cs"/>
                        </a:rPr>
                        <a:t>k</a:t>
                      </a:r>
                      <a:r>
                        <a:rPr lang="en-US" sz="1800" kern="1200" dirty="0" smtClean="0">
                          <a:solidFill>
                            <a:schemeClr val="tx1"/>
                          </a:solidFill>
                          <a:latin typeface="+mn-lt"/>
                          <a:ea typeface="+mn-ea"/>
                          <a:cs typeface="+mn-cs"/>
                        </a:rPr>
                        <a:t>an </a:t>
                      </a:r>
                      <a:r>
                        <a:rPr lang="id-ID" sz="1800" kern="1200" dirty="0" smtClean="0">
                          <a:solidFill>
                            <a:schemeClr val="tx1"/>
                          </a:solidFill>
                          <a:latin typeface="+mn-lt"/>
                          <a:ea typeface="+mn-ea"/>
                          <a:cs typeface="+mn-cs"/>
                        </a:rPr>
                        <a:t>sumber </a:t>
                      </a:r>
                      <a:r>
                        <a:rPr lang="en-US" sz="1800" kern="1200" dirty="0" smtClean="0">
                          <a:solidFill>
                            <a:schemeClr val="tx1"/>
                          </a:solidFill>
                          <a:latin typeface="+mn-lt"/>
                          <a:ea typeface="+mn-ea"/>
                          <a:cs typeface="+mn-cs"/>
                        </a:rPr>
                        <a:t>data </a:t>
                      </a:r>
                      <a:r>
                        <a:rPr lang="en-US" sz="1800" kern="1200" dirty="0" err="1" smtClean="0">
                          <a:solidFill>
                            <a:schemeClr val="tx1"/>
                          </a:solidFill>
                          <a:latin typeface="+mn-lt"/>
                          <a:ea typeface="+mn-ea"/>
                          <a:cs typeface="+mn-cs"/>
                        </a:rPr>
                        <a:t>dan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informasi</a:t>
                      </a:r>
                      <a:r>
                        <a:rPr lang="en-US" sz="1800" kern="1200" dirty="0" smtClean="0">
                          <a:solidFill>
                            <a:schemeClr val="tx1"/>
                          </a:solidFill>
                          <a:latin typeface="+mn-lt"/>
                          <a:ea typeface="+mn-ea"/>
                          <a:cs typeface="+mn-cs"/>
                        </a:rPr>
                        <a:t> yang </a:t>
                      </a:r>
                      <a:r>
                        <a:rPr lang="en-US" sz="1800" kern="1200" dirty="0" err="1" smtClean="0">
                          <a:solidFill>
                            <a:schemeClr val="tx1"/>
                          </a:solidFill>
                          <a:latin typeface="+mn-lt"/>
                          <a:ea typeface="+mn-ea"/>
                          <a:cs typeface="+mn-cs"/>
                        </a:rPr>
                        <a:t>komprehensif</a:t>
                      </a:r>
                      <a:r>
                        <a:rPr lang="en-US" sz="1800" kern="1200" dirty="0" smtClean="0">
                          <a:solidFill>
                            <a:schemeClr val="tx1"/>
                          </a:solidFill>
                          <a:latin typeface="+mn-lt"/>
                          <a:ea typeface="+mn-ea"/>
                          <a:cs typeface="+mn-cs"/>
                        </a:rPr>
                        <a:t>, </a:t>
                      </a:r>
                      <a:r>
                        <a:rPr lang="id-ID" sz="1800" kern="1200" dirty="0" smtClean="0">
                          <a:solidFill>
                            <a:schemeClr val="tx1"/>
                          </a:solidFill>
                          <a:latin typeface="+mn-lt"/>
                          <a:ea typeface="+mn-ea"/>
                          <a:cs typeface="+mn-cs"/>
                        </a:rPr>
                        <a:t>valid</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kontinyu</a:t>
                      </a:r>
                      <a:r>
                        <a:rPr lang="en-US" sz="1800" kern="1200" dirty="0" smtClean="0">
                          <a:solidFill>
                            <a:schemeClr val="tx1"/>
                          </a:solidFill>
                          <a:latin typeface="+mn-lt"/>
                          <a:ea typeface="+mn-ea"/>
                          <a:cs typeface="+mn-cs"/>
                        </a:rPr>
                        <a:t>, </a:t>
                      </a:r>
                      <a:r>
                        <a:rPr lang="en-US" sz="1800" i="1" kern="1200" dirty="0" smtClean="0">
                          <a:solidFill>
                            <a:schemeClr val="tx1"/>
                          </a:solidFill>
                          <a:latin typeface="+mn-lt"/>
                          <a:ea typeface="+mn-ea"/>
                          <a:cs typeface="+mn-cs"/>
                        </a:rPr>
                        <a:t>real-time</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informatif</a:t>
                      </a:r>
                      <a:r>
                        <a:rPr lang="en-US" sz="1800" kern="1200" dirty="0" smtClean="0">
                          <a:solidFill>
                            <a:schemeClr val="tx1"/>
                          </a:solidFill>
                          <a:latin typeface="+mn-lt"/>
                          <a:ea typeface="+mn-ea"/>
                          <a:cs typeface="+mn-cs"/>
                        </a:rPr>
                        <a:t>,</a:t>
                      </a:r>
                      <a:r>
                        <a:rPr lang="id-ID" sz="1800" kern="1200" baseline="0" dirty="0" smtClean="0">
                          <a:solidFill>
                            <a:schemeClr val="tx1"/>
                          </a:solidFill>
                          <a:latin typeface="+mn-lt"/>
                          <a:ea typeface="+mn-ea"/>
                          <a:cs typeface="+mn-cs"/>
                        </a:rPr>
                        <a:t> dan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mudah</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diakses</a:t>
                      </a:r>
                      <a:r>
                        <a:rPr lang="id-ID" sz="1800" kern="1200" dirty="0" smtClean="0">
                          <a:solidFill>
                            <a:schemeClr val="tx1"/>
                          </a:solidFill>
                          <a:latin typeface="+mn-lt"/>
                          <a:ea typeface="+mn-ea"/>
                          <a:cs typeface="+mn-cs"/>
                        </a:rPr>
                        <a:t> mengenai ketersediaan obat dan PBF</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pergerakan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dinamika</a:t>
                      </a:r>
                      <a:r>
                        <a:rPr lang="en-US" sz="1800" kern="1200" dirty="0" smtClean="0">
                          <a:solidFill>
                            <a:schemeClr val="tx1"/>
                          </a:solidFill>
                          <a:latin typeface="+mn-lt"/>
                          <a:ea typeface="+mn-ea"/>
                          <a:cs typeface="+mn-cs"/>
                        </a:rPr>
                        <a:t> </a:t>
                      </a:r>
                      <a:r>
                        <a:rPr lang="id-ID" sz="1800" kern="1200" dirty="0" smtClean="0">
                          <a:solidFill>
                            <a:schemeClr val="tx1"/>
                          </a:solidFill>
                          <a:latin typeface="+mn-lt"/>
                          <a:ea typeface="+mn-ea"/>
                          <a:cs typeface="+mn-cs"/>
                        </a:rPr>
                        <a:t>obat </a:t>
                      </a:r>
                      <a:r>
                        <a:rPr lang="en-US" sz="1800" kern="1200" dirty="0" smtClean="0">
                          <a:solidFill>
                            <a:schemeClr val="tx1"/>
                          </a:solidFill>
                          <a:latin typeface="+mn-lt"/>
                          <a:ea typeface="+mn-ea"/>
                          <a:cs typeface="+mn-cs"/>
                        </a:rPr>
                        <a:t>PBF</a:t>
                      </a:r>
                      <a:r>
                        <a:rPr lang="id-ID" sz="1800" kern="1200" baseline="0" dirty="0" smtClean="0">
                          <a:solidFill>
                            <a:schemeClr val="tx1"/>
                          </a:solidFill>
                          <a:latin typeface="+mn-lt"/>
                          <a:ea typeface="+mn-ea"/>
                          <a:cs typeface="+mn-cs"/>
                        </a:rPr>
                        <a:t> dan </a:t>
                      </a:r>
                      <a:r>
                        <a:rPr lang="en-US" sz="1800" kern="1200" dirty="0" err="1" smtClean="0">
                          <a:solidFill>
                            <a:schemeClr val="tx1"/>
                          </a:solidFill>
                          <a:latin typeface="+mn-lt"/>
                          <a:ea typeface="+mn-ea"/>
                          <a:cs typeface="+mn-cs"/>
                        </a:rPr>
                        <a:t>pasar</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farmasi</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secara</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umum</a:t>
                      </a:r>
                      <a:r>
                        <a:rPr lang="en-US" sz="1800" kern="1200" dirty="0" smtClean="0">
                          <a:solidFill>
                            <a:schemeClr val="tx1"/>
                          </a:solidFill>
                          <a:latin typeface="+mn-lt"/>
                          <a:ea typeface="+mn-ea"/>
                          <a:cs typeface="+mn-cs"/>
                        </a:rPr>
                        <a:t> </a:t>
                      </a:r>
                      <a:r>
                        <a:rPr lang="id-ID" sz="1800" kern="1200" dirty="0" smtClean="0">
                          <a:solidFill>
                            <a:schemeClr val="tx1"/>
                          </a:solidFill>
                          <a:latin typeface="+mn-lt"/>
                          <a:ea typeface="+mn-ea"/>
                          <a:cs typeface="+mn-cs"/>
                        </a:rPr>
                        <a:t>di wilayah </a:t>
                      </a:r>
                      <a:r>
                        <a:rPr lang="en-US" sz="1800" kern="1200" dirty="0" smtClean="0">
                          <a:solidFill>
                            <a:schemeClr val="tx1"/>
                          </a:solidFill>
                          <a:latin typeface="+mn-lt"/>
                          <a:ea typeface="+mn-ea"/>
                          <a:cs typeface="+mn-cs"/>
                        </a:rPr>
                        <a:t>P</a:t>
                      </a:r>
                      <a:r>
                        <a:rPr lang="id-ID" sz="1800" kern="1200" dirty="0" smtClean="0">
                          <a:solidFill>
                            <a:schemeClr val="tx1"/>
                          </a:solidFill>
                          <a:latin typeface="+mn-lt"/>
                          <a:ea typeface="+mn-ea"/>
                          <a:cs typeface="+mn-cs"/>
                        </a:rPr>
                        <a:t>rovinsi dan </a:t>
                      </a:r>
                      <a:r>
                        <a:rPr lang="id-ID" sz="1800" kern="1200" dirty="0" smtClean="0">
                          <a:solidFill>
                            <a:schemeClr val="tx1"/>
                          </a:solidFill>
                          <a:latin typeface="+mn-lt"/>
                          <a:ea typeface="+mn-ea"/>
                          <a:cs typeface="+mn-cs"/>
                        </a:rPr>
                        <a:t>nasional</a:t>
                      </a:r>
                      <a:endParaRPr lang="id-ID" sz="1800" b="0" i="0" u="none" strike="noStrike" dirty="0">
                        <a:solidFill>
                          <a:srgbClr val="000000"/>
                        </a:solidFill>
                        <a:latin typeface="+mn-lt"/>
                      </a:endParaRPr>
                    </a:p>
                  </a:txBody>
                  <a:tcPr marL="9525" marR="9525" marT="9525" marB="0"/>
                </a:tc>
              </a:tr>
              <a:tr h="928694">
                <a:tc>
                  <a:txBody>
                    <a:bodyPr/>
                    <a:lstStyle/>
                    <a:p>
                      <a:pPr marL="174625" marR="0" indent="0" algn="l" defTabSz="914400" rtl="0" eaLnBrk="1" fontAlgn="t" latinLnBrk="0" hangingPunct="1">
                        <a:lnSpc>
                          <a:spcPct val="100000"/>
                        </a:lnSpc>
                        <a:spcBef>
                          <a:spcPts val="0"/>
                        </a:spcBef>
                        <a:spcAft>
                          <a:spcPts val="0"/>
                        </a:spcAft>
                        <a:buClrTx/>
                        <a:buSzTx/>
                        <a:buFontTx/>
                        <a:buNone/>
                        <a:tabLst/>
                        <a:defRPr/>
                      </a:pPr>
                      <a:r>
                        <a:rPr lang="id-ID" sz="1800" b="0" i="0" u="none" strike="noStrike" dirty="0" smtClean="0">
                          <a:solidFill>
                            <a:srgbClr val="000000"/>
                          </a:solidFill>
                          <a:latin typeface="+mn-lt"/>
                        </a:rPr>
                        <a:t>Dampak</a:t>
                      </a:r>
                      <a:r>
                        <a:rPr lang="id-ID" sz="1800" b="0" i="0" u="none" strike="noStrike" baseline="0" dirty="0" smtClean="0">
                          <a:solidFill>
                            <a:srgbClr val="000000"/>
                          </a:solidFill>
                          <a:latin typeface="+mn-lt"/>
                        </a:rPr>
                        <a:t> </a:t>
                      </a:r>
                      <a:endParaRPr lang="fi-FI" sz="1800" b="0" i="0" u="none" strike="noStrike" dirty="0" smtClean="0">
                        <a:solidFill>
                          <a:srgbClr val="000000"/>
                        </a:solidFill>
                        <a:latin typeface="+mn-lt"/>
                      </a:endParaRPr>
                    </a:p>
                  </a:txBody>
                  <a:tcPr marL="9525" marR="9525" marT="9525" marB="0"/>
                </a:tc>
                <a:tc>
                  <a:txBody>
                    <a:bodyPr/>
                    <a:lstStyle/>
                    <a:p>
                      <a:pPr marL="87313" marR="0" indent="0" algn="l" defTabSz="914400" rtl="0" eaLnBrk="1" fontAlgn="t" latinLnBrk="0" hangingPunct="1">
                        <a:lnSpc>
                          <a:spcPct val="100000"/>
                        </a:lnSpc>
                        <a:spcBef>
                          <a:spcPts val="0"/>
                        </a:spcBef>
                        <a:spcAft>
                          <a:spcPts val="0"/>
                        </a:spcAft>
                        <a:buClrTx/>
                        <a:buSzTx/>
                        <a:buFontTx/>
                        <a:buNone/>
                        <a:tabLst/>
                        <a:defRPr/>
                      </a:pPr>
                      <a:r>
                        <a:rPr lang="id-ID" sz="1800" kern="1200" dirty="0" smtClean="0">
                          <a:solidFill>
                            <a:schemeClr val="tx1"/>
                          </a:solidFill>
                          <a:latin typeface="+mn-lt"/>
                          <a:ea typeface="+mn-ea"/>
                          <a:cs typeface="+mn-cs"/>
                        </a:rPr>
                        <a:t>M</a:t>
                      </a:r>
                      <a:r>
                        <a:rPr lang="en-US" sz="1800" kern="1200" dirty="0" err="1" smtClean="0">
                          <a:solidFill>
                            <a:schemeClr val="tx1"/>
                          </a:solidFill>
                          <a:latin typeface="+mn-lt"/>
                          <a:ea typeface="+mn-ea"/>
                          <a:cs typeface="+mn-cs"/>
                        </a:rPr>
                        <a:t>enjamin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ketersediaan</a:t>
                      </a:r>
                      <a:r>
                        <a:rPr lang="id-ID" sz="1800" kern="1200" baseline="0" dirty="0" smtClean="0">
                          <a:solidFill>
                            <a:schemeClr val="tx1"/>
                          </a:solidFill>
                          <a:latin typeface="+mn-lt"/>
                          <a:ea typeface="+mn-ea"/>
                          <a:cs typeface="+mn-cs"/>
                        </a:rPr>
                        <a:t> obat </a:t>
                      </a:r>
                      <a:r>
                        <a:rPr lang="en-US" sz="1800" kern="1200" dirty="0" smtClean="0">
                          <a:solidFill>
                            <a:schemeClr val="tx1"/>
                          </a:solidFill>
                          <a:latin typeface="+mn-lt"/>
                          <a:ea typeface="+mn-ea"/>
                          <a:cs typeface="+mn-cs"/>
                        </a:rPr>
                        <a:t>yang </a:t>
                      </a:r>
                      <a:r>
                        <a:rPr lang="en-US" sz="1800" kern="1200" dirty="0" err="1" smtClean="0">
                          <a:solidFill>
                            <a:schemeClr val="tx1"/>
                          </a:solidFill>
                          <a:latin typeface="+mn-lt"/>
                          <a:ea typeface="+mn-ea"/>
                          <a:cs typeface="+mn-cs"/>
                        </a:rPr>
                        <a:t>memenuhi</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standar</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terjangkau</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oleh</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masyarakat</a:t>
                      </a:r>
                      <a:r>
                        <a:rPr lang="id-ID" sz="1800" kern="1200" dirty="0" smtClean="0">
                          <a:solidFill>
                            <a:schemeClr val="tx1"/>
                          </a:solidFill>
                          <a:latin typeface="+mn-lt"/>
                          <a:ea typeface="+mn-ea"/>
                          <a:cs typeface="+mn-cs"/>
                        </a:rPr>
                        <a:t> dan melindungi masyarakat</a:t>
                      </a:r>
                      <a:r>
                        <a:rPr lang="id-ID" sz="1800" kern="1200" baseline="0" dirty="0" smtClean="0">
                          <a:solidFill>
                            <a:schemeClr val="tx1"/>
                          </a:solidFill>
                          <a:latin typeface="+mn-lt"/>
                          <a:ea typeface="+mn-ea"/>
                          <a:cs typeface="+mn-cs"/>
                        </a:rPr>
                        <a:t> dari peredaran obat </a:t>
                      </a:r>
                      <a:r>
                        <a:rPr lang="id-ID" sz="1800" kern="1200" baseline="0" dirty="0" smtClean="0">
                          <a:solidFill>
                            <a:schemeClr val="tx1"/>
                          </a:solidFill>
                          <a:latin typeface="+mn-lt"/>
                          <a:ea typeface="+mn-ea"/>
                          <a:cs typeface="+mn-cs"/>
                        </a:rPr>
                        <a:t>ilegal</a:t>
                      </a:r>
                      <a:endParaRPr lang="id-ID" sz="1800" b="0" i="0" u="none" strike="noStrike" dirty="0" smtClean="0">
                        <a:solidFill>
                          <a:srgbClr val="000000"/>
                        </a:solidFill>
                        <a:latin typeface="+mn-lt"/>
                      </a:endParaRPr>
                    </a:p>
                  </a:txBody>
                  <a:tcPr marL="9525" marR="9525" marT="9525"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71546"/>
          </a:xfrm>
        </p:spPr>
        <p:txBody>
          <a:bodyPr anchor="t">
            <a:noAutofit/>
          </a:bodyPr>
          <a:lstStyle/>
          <a:p>
            <a:pPr marL="87313" fontAlgn="t"/>
            <a:r>
              <a:rPr lang="id-ID" sz="3200" b="1" dirty="0" smtClean="0">
                <a:solidFill>
                  <a:srgbClr val="00B050"/>
                </a:solidFill>
                <a:effectLst>
                  <a:outerShdw blurRad="38100" dist="38100" dir="2700000" algn="tl">
                    <a:srgbClr val="000000">
                      <a:alpha val="43137"/>
                    </a:srgbClr>
                  </a:outerShdw>
                </a:effectLst>
              </a:rPr>
              <a:t>Penerapan Pengembangan Software SIPNAP  </a:t>
            </a:r>
            <a:br>
              <a:rPr lang="id-ID" sz="3200" b="1" dirty="0" smtClean="0">
                <a:solidFill>
                  <a:srgbClr val="00B050"/>
                </a:solidFill>
                <a:effectLst>
                  <a:outerShdw blurRad="38100" dist="38100" dir="2700000" algn="tl">
                    <a:srgbClr val="000000">
                      <a:alpha val="43137"/>
                    </a:srgbClr>
                  </a:outerShdw>
                </a:effectLst>
              </a:rPr>
            </a:br>
            <a:r>
              <a:rPr lang="id-ID" sz="3200" b="1" dirty="0" smtClean="0">
                <a:solidFill>
                  <a:srgbClr val="00B050"/>
                </a:solidFill>
                <a:effectLst>
                  <a:outerShdw blurRad="38100" dist="38100" dir="2700000" algn="tl">
                    <a:srgbClr val="000000">
                      <a:alpha val="43137"/>
                    </a:srgbClr>
                  </a:outerShdw>
                </a:effectLst>
              </a:rPr>
              <a:t/>
            </a:r>
            <a:br>
              <a:rPr lang="id-ID" sz="3200" b="1" dirty="0" smtClean="0">
                <a:solidFill>
                  <a:srgbClr val="00B050"/>
                </a:solidFill>
                <a:effectLst>
                  <a:outerShdw blurRad="38100" dist="38100" dir="2700000" algn="tl">
                    <a:srgbClr val="000000">
                      <a:alpha val="43137"/>
                    </a:srgbClr>
                  </a:outerShdw>
                </a:effectLst>
              </a:rPr>
            </a:br>
            <a:r>
              <a:rPr lang="id-ID" sz="3200" b="1" dirty="0" smtClean="0">
                <a:solidFill>
                  <a:srgbClr val="00B050"/>
                </a:solidFill>
                <a:effectLst>
                  <a:outerShdw blurRad="38100" dist="38100" dir="2700000" algn="tl">
                    <a:srgbClr val="000000">
                      <a:alpha val="43137"/>
                    </a:srgbClr>
                  </a:outerShdw>
                </a:effectLst>
              </a:rPr>
              <a:t> </a:t>
            </a:r>
            <a:endParaRPr lang="id-ID" sz="3200" b="1" dirty="0">
              <a:solidFill>
                <a:srgbClr val="00B050"/>
              </a:solidFill>
              <a:effectLst>
                <a:outerShdw blurRad="38100" dist="38100" dir="2700000" algn="tl">
                  <a:srgbClr val="000000">
                    <a:alpha val="43137"/>
                  </a:srgbClr>
                </a:outerShdw>
              </a:effectLst>
            </a:endParaRPr>
          </a:p>
        </p:txBody>
      </p:sp>
      <p:graphicFrame>
        <p:nvGraphicFramePr>
          <p:cNvPr id="5" name="Table 4"/>
          <p:cNvGraphicFramePr>
            <a:graphicFrameLocks noGrp="1"/>
          </p:cNvGraphicFramePr>
          <p:nvPr/>
        </p:nvGraphicFramePr>
        <p:xfrm>
          <a:off x="500034" y="785794"/>
          <a:ext cx="8358246" cy="4714908"/>
        </p:xfrm>
        <a:graphic>
          <a:graphicData uri="http://schemas.openxmlformats.org/drawingml/2006/table">
            <a:tbl>
              <a:tblPr firstRow="1" bandRow="1">
                <a:tableStyleId>{5DA37D80-6434-44D0-A028-1B22A696006F}</a:tableStyleId>
              </a:tblPr>
              <a:tblGrid>
                <a:gridCol w="1979585"/>
                <a:gridCol w="6378661"/>
              </a:tblGrid>
              <a:tr h="714380">
                <a:tc>
                  <a:txBody>
                    <a:bodyPr/>
                    <a:lstStyle/>
                    <a:p>
                      <a:pPr marL="174625" indent="0" algn="l" fontAlgn="t"/>
                      <a:r>
                        <a:rPr lang="id-ID" sz="1800" b="0" u="none" strike="noStrike" dirty="0" smtClean="0"/>
                        <a:t>Latar Belakang</a:t>
                      </a:r>
                      <a:endParaRPr lang="id-ID" sz="1800" b="0" i="0" u="none" strike="noStrike" dirty="0">
                        <a:solidFill>
                          <a:srgbClr val="000000"/>
                        </a:solidFill>
                        <a:latin typeface="+mn-lt"/>
                      </a:endParaRPr>
                    </a:p>
                  </a:txBody>
                  <a:tcPr marL="9525" marR="9525" marT="9525" marB="0"/>
                </a:tc>
                <a:tc>
                  <a:txBody>
                    <a:bodyPr/>
                    <a:lstStyle/>
                    <a:p>
                      <a:pPr marL="87313" marR="0" indent="0" algn="l" defTabSz="914400" rtl="0" eaLnBrk="1" fontAlgn="t" latinLnBrk="0" hangingPunct="1">
                        <a:lnSpc>
                          <a:spcPct val="100000"/>
                        </a:lnSpc>
                        <a:spcBef>
                          <a:spcPts val="0"/>
                        </a:spcBef>
                        <a:spcAft>
                          <a:spcPts val="0"/>
                        </a:spcAft>
                        <a:buClrTx/>
                        <a:buSzTx/>
                        <a:buFontTx/>
                        <a:buNone/>
                        <a:tabLst/>
                        <a:defRPr/>
                      </a:pPr>
                      <a:r>
                        <a:rPr lang="id-ID" sz="1800" b="0" kern="1200" dirty="0" smtClean="0">
                          <a:solidFill>
                            <a:schemeClr val="tx1"/>
                          </a:solidFill>
                          <a:latin typeface="+mn-lt"/>
                          <a:ea typeface="+mn-ea"/>
                          <a:cs typeface="+mn-cs"/>
                        </a:rPr>
                        <a:t>Pengembangan software SIPNAP akan mempermudah dan mempercepat pelaporan narkotika dan psikotropika</a:t>
                      </a:r>
                      <a:endParaRPr lang="id-ID" sz="1800" b="0" i="0" u="none" strike="noStrike" dirty="0">
                        <a:solidFill>
                          <a:srgbClr val="000000"/>
                        </a:solidFill>
                        <a:latin typeface="+mn-lt"/>
                      </a:endParaRPr>
                    </a:p>
                  </a:txBody>
                  <a:tcPr marL="9525" marR="9525" marT="9525" marB="0"/>
                </a:tc>
              </a:tr>
              <a:tr h="714380">
                <a:tc>
                  <a:txBody>
                    <a:bodyPr/>
                    <a:lstStyle/>
                    <a:p>
                      <a:pPr marL="174625" indent="0" algn="l" fontAlgn="t"/>
                      <a:r>
                        <a:rPr lang="id-ID" sz="1800" b="0" i="0" u="none" strike="noStrike" dirty="0" smtClean="0">
                          <a:solidFill>
                            <a:srgbClr val="000000"/>
                          </a:solidFill>
                          <a:latin typeface="+mn-lt"/>
                        </a:rPr>
                        <a:t>Output</a:t>
                      </a:r>
                      <a:endParaRPr lang="id-ID" sz="1800" b="0" i="0" u="none" strike="noStrike" dirty="0">
                        <a:solidFill>
                          <a:srgbClr val="000000"/>
                        </a:solidFill>
                        <a:latin typeface="+mn-lt"/>
                      </a:endParaRPr>
                    </a:p>
                  </a:txBody>
                  <a:tcPr marL="9525" marR="9525" marT="9525" marB="0"/>
                </a:tc>
                <a:tc>
                  <a:txBody>
                    <a:bodyPr/>
                    <a:lstStyle/>
                    <a:p>
                      <a:pPr marL="87313" indent="0" algn="l" fontAlgn="t"/>
                      <a:r>
                        <a:rPr lang="en-US" sz="1800" kern="1200" dirty="0" err="1" smtClean="0">
                          <a:solidFill>
                            <a:schemeClr val="tx1"/>
                          </a:solidFill>
                          <a:latin typeface="+mn-lt"/>
                          <a:ea typeface="+mn-ea"/>
                          <a:cs typeface="+mn-cs"/>
                        </a:rPr>
                        <a:t>Kepatuhan</a:t>
                      </a:r>
                      <a:r>
                        <a:rPr lang="en-US" sz="1800" kern="1200" dirty="0" smtClean="0">
                          <a:solidFill>
                            <a:schemeClr val="tx1"/>
                          </a:solidFill>
                          <a:latin typeface="+mn-lt"/>
                          <a:ea typeface="+mn-ea"/>
                          <a:cs typeface="+mn-cs"/>
                        </a:rPr>
                        <a:t> 100% </a:t>
                      </a:r>
                      <a:r>
                        <a:rPr lang="en-US" sz="1800" kern="1200" dirty="0" err="1" smtClean="0">
                          <a:solidFill>
                            <a:schemeClr val="tx1"/>
                          </a:solidFill>
                          <a:latin typeface="+mn-lt"/>
                          <a:ea typeface="+mn-ea"/>
                          <a:cs typeface="+mn-cs"/>
                        </a:rPr>
                        <a:t>pelaporan</a:t>
                      </a:r>
                      <a:r>
                        <a:rPr lang="en-US" sz="1800" kern="1200" dirty="0" smtClean="0">
                          <a:solidFill>
                            <a:schemeClr val="tx1"/>
                          </a:solidFill>
                          <a:latin typeface="+mn-lt"/>
                          <a:ea typeface="+mn-ea"/>
                          <a:cs typeface="+mn-cs"/>
                        </a:rPr>
                        <a:t> </a:t>
                      </a:r>
                      <a:r>
                        <a:rPr lang="id-ID" sz="1800" kern="1200" dirty="0" smtClean="0">
                          <a:solidFill>
                            <a:schemeClr val="tx1"/>
                          </a:solidFill>
                          <a:latin typeface="+mn-lt"/>
                          <a:ea typeface="+mn-ea"/>
                          <a:cs typeface="+mn-cs"/>
                        </a:rPr>
                        <a:t>narkotika dan psikotropika di Unit Layanan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berdasarkan</a:t>
                      </a:r>
                      <a:r>
                        <a:rPr lang="en-US" sz="1800" kern="1200" dirty="0" smtClean="0">
                          <a:solidFill>
                            <a:schemeClr val="tx1"/>
                          </a:solidFill>
                          <a:latin typeface="+mn-lt"/>
                          <a:ea typeface="+mn-ea"/>
                          <a:cs typeface="+mn-cs"/>
                        </a:rPr>
                        <a:t> s</a:t>
                      </a:r>
                      <a:r>
                        <a:rPr lang="id-ID" sz="1800" kern="1200" dirty="0" smtClean="0">
                          <a:solidFill>
                            <a:schemeClr val="tx1"/>
                          </a:solidFill>
                          <a:latin typeface="+mn-lt"/>
                          <a:ea typeface="+mn-ea"/>
                          <a:cs typeface="+mn-cs"/>
                        </a:rPr>
                        <a:t>oftware SIPNAP sesuai peraturan.</a:t>
                      </a:r>
                      <a:endParaRPr lang="id-ID" sz="1800" b="0" i="0" u="none" strike="noStrike" dirty="0">
                        <a:solidFill>
                          <a:srgbClr val="000000"/>
                        </a:solidFill>
                        <a:latin typeface="+mn-lt"/>
                      </a:endParaRPr>
                    </a:p>
                  </a:txBody>
                  <a:tcPr marL="9525" marR="9525" marT="9525" marB="0"/>
                </a:tc>
              </a:tr>
              <a:tr h="1000132">
                <a:tc>
                  <a:txBody>
                    <a:bodyPr/>
                    <a:lstStyle/>
                    <a:p>
                      <a:pPr marL="174625" marR="0" indent="0" algn="l" defTabSz="914400" rtl="0" eaLnBrk="1" fontAlgn="t" latinLnBrk="0" hangingPunct="1">
                        <a:lnSpc>
                          <a:spcPct val="100000"/>
                        </a:lnSpc>
                        <a:spcBef>
                          <a:spcPts val="0"/>
                        </a:spcBef>
                        <a:spcAft>
                          <a:spcPts val="0"/>
                        </a:spcAft>
                        <a:buClrTx/>
                        <a:buSzTx/>
                        <a:buFontTx/>
                        <a:buNone/>
                        <a:tabLst/>
                        <a:defRPr/>
                      </a:pPr>
                      <a:r>
                        <a:rPr lang="id-ID" sz="1800" b="0" i="0" u="none" strike="noStrike" dirty="0" smtClean="0">
                          <a:solidFill>
                            <a:srgbClr val="000000"/>
                          </a:solidFill>
                          <a:latin typeface="+mn-lt"/>
                        </a:rPr>
                        <a:t>Bentuk Kegiatan</a:t>
                      </a:r>
                    </a:p>
                  </a:txBody>
                  <a:tcPr marL="9525" marR="9525" marT="9525" marB="0"/>
                </a:tc>
                <a:tc>
                  <a:txBody>
                    <a:bodyPr/>
                    <a:lstStyle/>
                    <a:p>
                      <a:pPr marL="87313" marR="0" indent="0" algn="l" defTabSz="914400" rtl="0" eaLnBrk="1" fontAlgn="t" latinLnBrk="0" hangingPunct="1">
                        <a:lnSpc>
                          <a:spcPct val="100000"/>
                        </a:lnSpc>
                        <a:spcBef>
                          <a:spcPts val="0"/>
                        </a:spcBef>
                        <a:spcAft>
                          <a:spcPts val="0"/>
                        </a:spcAft>
                        <a:buClrTx/>
                        <a:buSzTx/>
                        <a:buFontTx/>
                        <a:buNone/>
                        <a:tabLst/>
                        <a:defRPr/>
                      </a:pPr>
                      <a:r>
                        <a:rPr lang="id-ID" sz="1800" kern="1200" dirty="0" smtClean="0">
                          <a:solidFill>
                            <a:schemeClr val="tx1"/>
                          </a:solidFill>
                          <a:latin typeface="+mn-lt"/>
                          <a:ea typeface="+mn-ea"/>
                          <a:cs typeface="+mn-cs"/>
                        </a:rPr>
                        <a:t>Pertemuan</a:t>
                      </a:r>
                      <a:r>
                        <a:rPr lang="id-ID" sz="1800" kern="1200" baseline="0" dirty="0" smtClean="0">
                          <a:solidFill>
                            <a:schemeClr val="tx1"/>
                          </a:solidFill>
                          <a:latin typeface="+mn-lt"/>
                          <a:ea typeface="+mn-ea"/>
                          <a:cs typeface="+mn-cs"/>
                        </a:rPr>
                        <a:t> </a:t>
                      </a:r>
                      <a:r>
                        <a:rPr lang="id-ID" sz="1800" kern="1200" dirty="0" smtClean="0">
                          <a:solidFill>
                            <a:schemeClr val="tx1"/>
                          </a:solidFill>
                          <a:latin typeface="+mn-lt"/>
                          <a:ea typeface="+mn-ea"/>
                          <a:cs typeface="+mn-cs"/>
                        </a:rPr>
                        <a:t>pembekalan kepada petugas pengelola SIPNAP di Dinas Kesehatan Kabupaten/Kota dan di Instalasi Farmasi Kabupaten/ Kota </a:t>
                      </a:r>
                      <a:r>
                        <a:rPr lang="id-ID" sz="1800" kern="1200" dirty="0" smtClean="0">
                          <a:solidFill>
                            <a:schemeClr val="tx1"/>
                          </a:solidFill>
                          <a:latin typeface="+mn-lt"/>
                          <a:ea typeface="+mn-ea"/>
                          <a:cs typeface="+mn-cs"/>
                        </a:rPr>
                        <a:t>dan </a:t>
                      </a:r>
                      <a:r>
                        <a:rPr lang="id-ID" sz="1800" kern="1200" baseline="0" dirty="0" smtClean="0">
                          <a:solidFill>
                            <a:schemeClr val="tx1"/>
                          </a:solidFill>
                          <a:latin typeface="+mn-lt"/>
                          <a:ea typeface="+mn-ea"/>
                          <a:cs typeface="+mn-cs"/>
                        </a:rPr>
                        <a:t>biaya pengelolaan SIPNAP</a:t>
                      </a:r>
                      <a:endParaRPr lang="id-ID" sz="1800" b="0" i="0" u="none" strike="noStrike" dirty="0" smtClean="0">
                        <a:solidFill>
                          <a:srgbClr val="000000"/>
                        </a:solidFill>
                        <a:latin typeface="+mn-lt"/>
                      </a:endParaRPr>
                    </a:p>
                  </a:txBody>
                  <a:tcPr marL="9525" marR="9525" marT="9525" marB="0"/>
                </a:tc>
              </a:tr>
              <a:tr h="1571636">
                <a:tc>
                  <a:txBody>
                    <a:bodyPr/>
                    <a:lstStyle/>
                    <a:p>
                      <a:pPr marL="174625" marR="0" indent="0" algn="l" defTabSz="914400" rtl="0" eaLnBrk="1" fontAlgn="t" latinLnBrk="0" hangingPunct="1">
                        <a:lnSpc>
                          <a:spcPct val="100000"/>
                        </a:lnSpc>
                        <a:spcBef>
                          <a:spcPts val="0"/>
                        </a:spcBef>
                        <a:spcAft>
                          <a:spcPts val="0"/>
                        </a:spcAft>
                        <a:buClrTx/>
                        <a:buSzTx/>
                        <a:buFontTx/>
                        <a:buNone/>
                        <a:tabLst/>
                        <a:defRPr/>
                      </a:pPr>
                      <a:r>
                        <a:rPr lang="id-ID" sz="1800" b="0" i="0" u="none" strike="noStrike" dirty="0" smtClean="0">
                          <a:solidFill>
                            <a:srgbClr val="000000"/>
                          </a:solidFill>
                          <a:latin typeface="+mn-lt"/>
                        </a:rPr>
                        <a:t>Manfaat</a:t>
                      </a:r>
                      <a:endParaRPr lang="fi-FI" sz="1800" b="0" i="0" u="none" strike="noStrike" dirty="0" smtClean="0">
                        <a:solidFill>
                          <a:srgbClr val="000000"/>
                        </a:solidFill>
                        <a:latin typeface="+mn-lt"/>
                      </a:endParaRPr>
                    </a:p>
                  </a:txBody>
                  <a:tcPr marL="9525" marR="9525" marT="9525" marB="0"/>
                </a:tc>
                <a:tc>
                  <a:txBody>
                    <a:bodyPr/>
                    <a:lstStyle/>
                    <a:p>
                      <a:pPr marL="87313" indent="0" algn="l" fontAlgn="t"/>
                      <a:r>
                        <a:rPr lang="id-ID" sz="1800" kern="1200" dirty="0" smtClean="0">
                          <a:solidFill>
                            <a:schemeClr val="tx1"/>
                          </a:solidFill>
                          <a:latin typeface="+mn-lt"/>
                          <a:ea typeface="+mn-ea"/>
                          <a:cs typeface="+mn-cs"/>
                        </a:rPr>
                        <a:t>Meningkatkan pemahaman dan keterampilan petugas pengelola SIPNAP di Dinas Kesehatan Kabupaten/Kota, Instalasi Farmasi Kabupaten/ Kota dan</a:t>
                      </a:r>
                      <a:r>
                        <a:rPr lang="id-ID" sz="1800" kern="1200" baseline="0" dirty="0" smtClean="0">
                          <a:solidFill>
                            <a:schemeClr val="tx1"/>
                          </a:solidFill>
                          <a:latin typeface="+mn-lt"/>
                          <a:ea typeface="+mn-ea"/>
                          <a:cs typeface="+mn-cs"/>
                        </a:rPr>
                        <a:t> Unit Layanan </a:t>
                      </a:r>
                      <a:r>
                        <a:rPr lang="id-ID" sz="1800" kern="1200" dirty="0" smtClean="0">
                          <a:solidFill>
                            <a:schemeClr val="tx1"/>
                          </a:solidFill>
                          <a:latin typeface="+mn-lt"/>
                          <a:ea typeface="+mn-ea"/>
                          <a:cs typeface="+mn-cs"/>
                        </a:rPr>
                        <a:t>dalam mengoperasikan software SIPNAP dan </a:t>
                      </a:r>
                      <a:r>
                        <a:rPr lang="id-ID" sz="1800" b="0" kern="1200" dirty="0" smtClean="0">
                          <a:solidFill>
                            <a:schemeClr val="tx1"/>
                          </a:solidFill>
                          <a:latin typeface="+mn-lt"/>
                          <a:ea typeface="+mn-ea"/>
                          <a:cs typeface="+mn-cs"/>
                        </a:rPr>
                        <a:t>dapat memberikan laporan narkotika dan psikotropika yang valid, akurat dan tepat waktu.</a:t>
                      </a:r>
                      <a:endParaRPr lang="id-ID" sz="1800" b="0" i="0" u="none" strike="noStrike" dirty="0">
                        <a:solidFill>
                          <a:srgbClr val="000000"/>
                        </a:solidFill>
                        <a:latin typeface="+mn-lt"/>
                      </a:endParaRPr>
                    </a:p>
                  </a:txBody>
                  <a:tcPr marL="9525" marR="9525" marT="9525" marB="0"/>
                </a:tc>
              </a:tr>
              <a:tr h="714380">
                <a:tc>
                  <a:txBody>
                    <a:bodyPr/>
                    <a:lstStyle/>
                    <a:p>
                      <a:pPr marL="174625" marR="0" indent="0" algn="l" defTabSz="914400" rtl="0" eaLnBrk="1" fontAlgn="t" latinLnBrk="0" hangingPunct="1">
                        <a:lnSpc>
                          <a:spcPct val="100000"/>
                        </a:lnSpc>
                        <a:spcBef>
                          <a:spcPts val="0"/>
                        </a:spcBef>
                        <a:spcAft>
                          <a:spcPts val="0"/>
                        </a:spcAft>
                        <a:buClrTx/>
                        <a:buSzTx/>
                        <a:buFontTx/>
                        <a:buNone/>
                        <a:tabLst/>
                        <a:defRPr/>
                      </a:pPr>
                      <a:r>
                        <a:rPr lang="id-ID" sz="1800" b="0" i="0" u="none" strike="noStrike" dirty="0" smtClean="0">
                          <a:solidFill>
                            <a:srgbClr val="000000"/>
                          </a:solidFill>
                          <a:latin typeface="+mn-lt"/>
                        </a:rPr>
                        <a:t>Dampak</a:t>
                      </a:r>
                      <a:r>
                        <a:rPr lang="id-ID" sz="1800" b="0" i="0" u="none" strike="noStrike" baseline="0" dirty="0" smtClean="0">
                          <a:solidFill>
                            <a:srgbClr val="000000"/>
                          </a:solidFill>
                          <a:latin typeface="+mn-lt"/>
                        </a:rPr>
                        <a:t> </a:t>
                      </a:r>
                      <a:endParaRPr lang="fi-FI" sz="1800" b="0" i="0" u="none" strike="noStrike" dirty="0" smtClean="0">
                        <a:solidFill>
                          <a:srgbClr val="000000"/>
                        </a:solidFill>
                        <a:latin typeface="+mn-lt"/>
                      </a:endParaRPr>
                    </a:p>
                  </a:txBody>
                  <a:tcPr marL="9525" marR="9525" marT="9525" marB="0"/>
                </a:tc>
                <a:tc>
                  <a:txBody>
                    <a:bodyPr/>
                    <a:lstStyle/>
                    <a:p>
                      <a:pPr marL="87313" marR="0" indent="0" algn="l" defTabSz="914400" rtl="0" eaLnBrk="1" fontAlgn="t" latinLnBrk="0" hangingPunct="1">
                        <a:lnSpc>
                          <a:spcPct val="100000"/>
                        </a:lnSpc>
                        <a:spcBef>
                          <a:spcPts val="0"/>
                        </a:spcBef>
                        <a:spcAft>
                          <a:spcPts val="0"/>
                        </a:spcAft>
                        <a:buClrTx/>
                        <a:buSzTx/>
                        <a:buFontTx/>
                        <a:buNone/>
                        <a:tabLst/>
                        <a:defRPr/>
                      </a:pPr>
                      <a:r>
                        <a:rPr lang="id-ID" sz="1800" kern="1200" dirty="0" smtClean="0">
                          <a:solidFill>
                            <a:schemeClr val="tx1"/>
                          </a:solidFill>
                          <a:latin typeface="+mn-lt"/>
                          <a:ea typeface="+mn-ea"/>
                          <a:cs typeface="+mn-cs"/>
                        </a:rPr>
                        <a:t>Melindungi masyarakat dari penyalahgunaan dan peredaran ilegal narkotika dan psikotropika.</a:t>
                      </a:r>
                      <a:endParaRPr lang="id-ID" sz="1800" b="0" i="0" u="none" strike="noStrike" dirty="0" smtClean="0">
                        <a:solidFill>
                          <a:srgbClr val="000000"/>
                        </a:solidFill>
                        <a:latin typeface="+mn-lt"/>
                      </a:endParaRPr>
                    </a:p>
                  </a:txBody>
                  <a:tcPr marL="9525" marR="9525" marT="9525" marB="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1571604" y="2357430"/>
            <a:ext cx="5143536" cy="1015663"/>
          </a:xfrm>
          <a:prstGeom prst="rect">
            <a:avLst/>
          </a:prstGeom>
          <a:noFill/>
        </p:spPr>
        <p:txBody>
          <a:bodyPr wrap="square" lIns="91440" tIns="45720" rIns="91440" bIns="45720">
            <a:spAutoFit/>
          </a:bodyPr>
          <a:lstStyle/>
          <a:p>
            <a:pPr algn="ctr"/>
            <a:r>
              <a:rPr lang="id-ID" sz="6000" b="1" cap="none" spc="0" dirty="0" smtClean="0">
                <a:ln w="31550" cmpd="sng">
                  <a:solidFill>
                    <a:srgbClr val="7030A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TERIMA KASIH</a:t>
            </a:r>
            <a:endParaRPr lang="en-US" sz="6000" b="1" cap="none" spc="0" dirty="0">
              <a:ln w="31550" cmpd="sng">
                <a:solidFill>
                  <a:srgbClr val="7030A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t="34468" r="6798"/>
          <a:stretch>
            <a:fillRect/>
          </a:stretch>
        </p:blipFill>
        <p:spPr bwMode="auto">
          <a:xfrm rot="16851878">
            <a:off x="-316166" y="4366977"/>
            <a:ext cx="2940681" cy="17477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t="34468" r="6798"/>
          <a:stretch>
            <a:fillRect/>
          </a:stretch>
        </p:blipFill>
        <p:spPr bwMode="auto">
          <a:xfrm rot="17159182">
            <a:off x="6402819" y="789534"/>
            <a:ext cx="2940681" cy="1747798"/>
          </a:xfrm>
          <a:prstGeom prst="rect">
            <a:avLst/>
          </a:prstGeom>
          <a:noFill/>
          <a:ln>
            <a:noFill/>
          </a:ln>
          <a:effectLst/>
          <a:scene3d>
            <a:camera prst="orthographicFront">
              <a:rot lat="10800000" lon="0" rev="0"/>
            </a:camera>
            <a:lightRig rig="threePt" dir="t"/>
          </a:scene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7496"/>
            <a:ext cx="9144000" cy="1143000"/>
          </a:xfrm>
          <a:solidFill>
            <a:srgbClr val="00B0F0"/>
          </a:solidFill>
        </p:spPr>
        <p:txBody>
          <a:bodyPr>
            <a:normAutofit/>
          </a:bodyPr>
          <a:lstStyle/>
          <a:p>
            <a:r>
              <a:rPr lang="id-ID" sz="5400" b="1" dirty="0" smtClean="0">
                <a:solidFill>
                  <a:srgbClr val="0070C0"/>
                </a:solidFill>
              </a:rPr>
              <a:t>MENU DEKON </a:t>
            </a:r>
            <a:endParaRPr lang="id-ID" sz="5400" b="1"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58246" cy="571480"/>
          </a:xfrm>
        </p:spPr>
        <p:txBody>
          <a:bodyPr anchor="t">
            <a:noAutofit/>
          </a:bodyPr>
          <a:lstStyle/>
          <a:p>
            <a:pPr marL="347663" lvl="0" algn="l">
              <a:defRPr/>
            </a:pPr>
            <a:r>
              <a:rPr lang="id-ID" sz="3200" b="1" dirty="0" smtClean="0">
                <a:solidFill>
                  <a:srgbClr val="00B050"/>
                </a:solidFill>
                <a:effectLst>
                  <a:outerShdw blurRad="38100" dist="38100" dir="2700000" algn="tl">
                    <a:srgbClr val="000000">
                      <a:alpha val="43137"/>
                    </a:srgbClr>
                  </a:outerShdw>
                </a:effectLst>
                <a:latin typeface="Calibri" pitchFamily="34" charset="0"/>
                <a:cs typeface="Calibri" pitchFamily="34" charset="0"/>
              </a:rPr>
              <a:t>KEGIATAN DEKONSENTRASI</a:t>
            </a:r>
            <a:r>
              <a:rPr lang="en-US" sz="3200" b="1" dirty="0" smtClean="0">
                <a:solidFill>
                  <a:srgbClr val="00B050"/>
                </a:solidFill>
                <a:effectLst>
                  <a:outerShdw blurRad="38100" dist="38100" dir="2700000" algn="tl">
                    <a:srgbClr val="000000">
                      <a:alpha val="43137"/>
                    </a:srgbClr>
                  </a:outerShdw>
                </a:effectLst>
                <a:latin typeface="Calibri" pitchFamily="34" charset="0"/>
                <a:cs typeface="Calibri" pitchFamily="34" charset="0"/>
              </a:rPr>
              <a:t> </a:t>
            </a:r>
            <a:r>
              <a:rPr lang="id-ID" sz="3200" b="1" dirty="0" smtClean="0">
                <a:solidFill>
                  <a:srgbClr val="00B050"/>
                </a:solidFill>
                <a:effectLst>
                  <a:outerShdw blurRad="38100" dist="38100" dir="2700000" algn="tl">
                    <a:srgbClr val="000000">
                      <a:alpha val="43137"/>
                    </a:srgbClr>
                  </a:outerShdw>
                </a:effectLst>
                <a:latin typeface="Calibri" pitchFamily="34" charset="0"/>
                <a:cs typeface="Calibri" pitchFamily="34" charset="0"/>
              </a:rPr>
              <a:t>2013 - 2015</a:t>
            </a:r>
            <a:endParaRPr lang="id-ID" sz="3200" b="1" dirty="0">
              <a:solidFill>
                <a:srgbClr val="00B050"/>
              </a:solidFill>
              <a:effectLst>
                <a:outerShdw blurRad="38100" dist="38100" dir="2700000" algn="tl">
                  <a:srgbClr val="000000">
                    <a:alpha val="43137"/>
                  </a:srgbClr>
                </a:outerShdw>
              </a:effectLst>
              <a:latin typeface="Calibri" pitchFamily="34" charset="0"/>
              <a:cs typeface="Calibri" pitchFamily="34" charset="0"/>
            </a:endParaRPr>
          </a:p>
        </p:txBody>
      </p:sp>
      <p:graphicFrame>
        <p:nvGraphicFramePr>
          <p:cNvPr id="5" name="Table 4"/>
          <p:cNvGraphicFramePr>
            <a:graphicFrameLocks noGrp="1"/>
          </p:cNvGraphicFramePr>
          <p:nvPr/>
        </p:nvGraphicFramePr>
        <p:xfrm>
          <a:off x="142844" y="642918"/>
          <a:ext cx="8858312" cy="6192613"/>
        </p:xfrm>
        <a:graphic>
          <a:graphicData uri="http://schemas.openxmlformats.org/drawingml/2006/table">
            <a:tbl>
              <a:tblPr firstRow="1" bandRow="1">
                <a:tableStyleId>{ED083AE6-46FA-4A59-8FB0-9F97EB10719F}</a:tableStyleId>
              </a:tblPr>
              <a:tblGrid>
                <a:gridCol w="879397"/>
                <a:gridCol w="2763941"/>
                <a:gridCol w="2714644"/>
                <a:gridCol w="2500330"/>
              </a:tblGrid>
              <a:tr h="500066">
                <a:tc>
                  <a:txBody>
                    <a:bodyPr/>
                    <a:lstStyle/>
                    <a:p>
                      <a:pPr algn="ctr"/>
                      <a:r>
                        <a:rPr lang="id-ID" sz="1400" dirty="0" smtClean="0"/>
                        <a:t>Wajib / Pilihan</a:t>
                      </a:r>
                      <a:endParaRPr lang="id-ID" sz="1400" dirty="0"/>
                    </a:p>
                  </a:txBody>
                  <a:tcPr/>
                </a:tc>
                <a:tc>
                  <a:txBody>
                    <a:bodyPr/>
                    <a:lstStyle/>
                    <a:p>
                      <a:pPr algn="ctr"/>
                      <a:r>
                        <a:rPr lang="id-ID" sz="1400" dirty="0" smtClean="0"/>
                        <a:t>2013</a:t>
                      </a:r>
                      <a:endParaRPr lang="id-ID" sz="1400" dirty="0"/>
                    </a:p>
                  </a:txBody>
                  <a:tcPr/>
                </a:tc>
                <a:tc>
                  <a:txBody>
                    <a:bodyPr/>
                    <a:lstStyle/>
                    <a:p>
                      <a:pPr algn="ctr"/>
                      <a:r>
                        <a:rPr lang="id-ID" sz="1400" dirty="0" smtClean="0"/>
                        <a:t>2014</a:t>
                      </a:r>
                      <a:endParaRPr lang="id-ID" sz="1400" dirty="0"/>
                    </a:p>
                  </a:txBody>
                  <a:tcPr/>
                </a:tc>
                <a:tc>
                  <a:txBody>
                    <a:bodyPr/>
                    <a:lstStyle/>
                    <a:p>
                      <a:pPr algn="ctr"/>
                      <a:r>
                        <a:rPr lang="id-ID" sz="1400" dirty="0" smtClean="0"/>
                        <a:t>2015</a:t>
                      </a:r>
                      <a:endParaRPr lang="id-ID" sz="1400" dirty="0"/>
                    </a:p>
                  </a:txBody>
                  <a:tcPr/>
                </a:tc>
              </a:tr>
              <a:tr h="671386">
                <a:tc rowSpan="4">
                  <a:txBody>
                    <a:bodyPr/>
                    <a:lstStyle/>
                    <a:p>
                      <a:pPr marL="174625" indent="0" algn="l" fontAlgn="t"/>
                      <a:r>
                        <a:rPr lang="id-ID" sz="1200" u="none" strike="noStrike" dirty="0" smtClean="0"/>
                        <a:t>Wajib</a:t>
                      </a:r>
                      <a:endParaRPr lang="id-ID" sz="1200" b="0" i="0" u="none" strike="noStrike" dirty="0">
                        <a:solidFill>
                          <a:srgbClr val="000000"/>
                        </a:solidFill>
                        <a:latin typeface="+mn-lt"/>
                      </a:endParaRPr>
                    </a:p>
                  </a:txBody>
                  <a:tcPr marL="9525" marR="9525" marT="9525" marB="0" anchor="ctr">
                    <a:solidFill>
                      <a:srgbClr val="FFFF00">
                        <a:alpha val="20000"/>
                      </a:srgbClr>
                    </a:solidFill>
                  </a:tcPr>
                </a:tc>
                <a:tc>
                  <a:txBody>
                    <a:bodyPr/>
                    <a:lstStyle/>
                    <a:p>
                      <a:pPr marL="88900" indent="0" algn="l" rtl="0" fontAlgn="t"/>
                      <a:r>
                        <a:rPr lang="id-ID" sz="1400" u="none" strike="noStrike" dirty="0"/>
                        <a:t>Pelatihan Penyuluh dan Pengawas Keamanan Pangan Bagi Petugas Kesehatan Kabupaten </a:t>
                      </a:r>
                      <a:r>
                        <a:rPr lang="id-ID" sz="1400" u="none" strike="noStrike" dirty="0" smtClean="0"/>
                        <a:t>/ Kota</a:t>
                      </a:r>
                      <a:endParaRPr lang="id-ID" sz="1400" b="0" i="0" u="none" strike="noStrike" dirty="0">
                        <a:solidFill>
                          <a:srgbClr val="000000"/>
                        </a:solidFill>
                        <a:latin typeface="+mn-lt"/>
                      </a:endParaRPr>
                    </a:p>
                  </a:txBody>
                  <a:tcPr marL="9525" marR="9525" marT="9525" marB="0"/>
                </a:tc>
                <a:tc>
                  <a:txBody>
                    <a:bodyPr/>
                    <a:lstStyle/>
                    <a:p>
                      <a:pPr marL="88900" indent="0" algn="l" fontAlgn="t"/>
                      <a:r>
                        <a:rPr lang="fi-FI" sz="1400" u="none" strike="noStrike" dirty="0"/>
                        <a:t>Sosialisasi makanan jajanan anak sekolah (MJAS) di </a:t>
                      </a:r>
                      <a:r>
                        <a:rPr lang="fi-FI" sz="1400" u="none" strike="noStrike" dirty="0" smtClean="0"/>
                        <a:t>Kab</a:t>
                      </a:r>
                      <a:r>
                        <a:rPr lang="id-ID" sz="1400" u="none" strike="noStrike" dirty="0" smtClean="0"/>
                        <a:t>upaten </a:t>
                      </a:r>
                      <a:r>
                        <a:rPr lang="fi-FI" sz="1400" u="none" strike="noStrike" dirty="0" smtClean="0"/>
                        <a:t>/</a:t>
                      </a:r>
                      <a:r>
                        <a:rPr lang="id-ID" sz="1400" u="none" strike="noStrike" dirty="0" smtClean="0"/>
                        <a:t> </a:t>
                      </a:r>
                      <a:r>
                        <a:rPr lang="fi-FI" sz="1400" u="none" strike="noStrike" dirty="0" smtClean="0"/>
                        <a:t>Kota</a:t>
                      </a:r>
                      <a:endParaRPr lang="fi-FI" sz="1400" b="0" i="0" u="none" strike="noStrike" dirty="0">
                        <a:solidFill>
                          <a:srgbClr val="000000"/>
                        </a:solidFill>
                        <a:latin typeface="+mn-lt"/>
                      </a:endParaRPr>
                    </a:p>
                  </a:txBody>
                  <a:tcPr marL="9525" marR="9525" marT="9525" marB="0"/>
                </a:tc>
                <a:tc>
                  <a:txBody>
                    <a:bodyPr/>
                    <a:lstStyle/>
                    <a:p>
                      <a:pPr marL="88900" indent="0" algn="l" fontAlgn="t"/>
                      <a:r>
                        <a:rPr lang="id-ID" sz="1400" u="none" strike="noStrike" dirty="0"/>
                        <a:t>Sosialisasi  </a:t>
                      </a:r>
                      <a:r>
                        <a:rPr lang="id-ID" sz="1400" u="none" strike="noStrike" dirty="0" smtClean="0"/>
                        <a:t>e-Licensing </a:t>
                      </a:r>
                      <a:r>
                        <a:rPr lang="id-ID" sz="1400" u="none" strike="noStrike" dirty="0"/>
                        <a:t>bagi </a:t>
                      </a:r>
                      <a:r>
                        <a:rPr lang="id-ID" sz="1400" u="none" strike="noStrike" dirty="0" smtClean="0"/>
                        <a:t>Industri Farmasi</a:t>
                      </a:r>
                      <a:r>
                        <a:rPr lang="id-ID" sz="1400" u="none" strike="noStrike" dirty="0"/>
                        <a:t>, </a:t>
                      </a:r>
                      <a:r>
                        <a:rPr lang="id-ID" sz="1400" u="none" strike="noStrike" dirty="0" smtClean="0"/>
                        <a:t>Industri Obat Tradisional</a:t>
                      </a:r>
                      <a:r>
                        <a:rPr lang="id-ID" sz="1400" u="none" strike="noStrike" dirty="0"/>
                        <a:t>, PBF, </a:t>
                      </a:r>
                      <a:r>
                        <a:rPr lang="id-ID" sz="1400" u="none" strike="noStrike" dirty="0" smtClean="0"/>
                        <a:t>Industri Kosmetik / Makanan </a:t>
                      </a:r>
                      <a:endParaRPr lang="id-ID" sz="1400" b="0" i="0" u="none" strike="noStrike" dirty="0">
                        <a:solidFill>
                          <a:srgbClr val="000000"/>
                        </a:solidFill>
                        <a:latin typeface="+mn-lt"/>
                      </a:endParaRPr>
                    </a:p>
                  </a:txBody>
                  <a:tcPr marL="9525" marR="9525" marT="9525" marB="0"/>
                </a:tc>
              </a:tr>
              <a:tr h="657644">
                <a:tc vMerge="1">
                  <a:txBody>
                    <a:bodyPr/>
                    <a:lstStyle/>
                    <a:p>
                      <a:pPr marL="174625" indent="0" algn="l" fontAlgn="t"/>
                      <a:endParaRPr lang="id-ID" sz="1200" b="0" i="0" u="none" strike="noStrike" dirty="0">
                        <a:solidFill>
                          <a:srgbClr val="000000"/>
                        </a:solidFill>
                        <a:latin typeface="+mn-lt"/>
                      </a:endParaRPr>
                    </a:p>
                  </a:txBody>
                  <a:tcPr marL="9525" marR="9525" marT="9525" marB="0"/>
                </a:tc>
                <a:tc>
                  <a:txBody>
                    <a:bodyPr/>
                    <a:lstStyle/>
                    <a:p>
                      <a:pPr marL="88900" indent="0" algn="l" rtl="0" fontAlgn="t"/>
                      <a:r>
                        <a:rPr lang="id-ID" sz="1400" u="none" strike="noStrike" dirty="0"/>
                        <a:t>Peningkatan Kemampuan UKOT</a:t>
                      </a:r>
                      <a:r>
                        <a:rPr lang="id-ID" sz="1400" u="none" strike="noStrike" dirty="0" smtClean="0"/>
                        <a:t>, UMOT, Usaha </a:t>
                      </a:r>
                      <a:r>
                        <a:rPr lang="id-ID" sz="1400" u="none" strike="noStrike" dirty="0"/>
                        <a:t>Jamu Racikan dan Usaha Jamu Gendong Provinsi </a:t>
                      </a:r>
                      <a:endParaRPr lang="id-ID" sz="1400" b="0" i="0" u="none" strike="noStrike" dirty="0">
                        <a:solidFill>
                          <a:srgbClr val="000000"/>
                        </a:solidFill>
                        <a:latin typeface="+mn-lt"/>
                      </a:endParaRPr>
                    </a:p>
                  </a:txBody>
                  <a:tcPr marL="9525" marR="9525" marT="9525" marB="0"/>
                </a:tc>
                <a:tc>
                  <a:txBody>
                    <a:bodyPr/>
                    <a:lstStyle/>
                    <a:p>
                      <a:pPr marL="88900" indent="0" algn="l" rtl="0" fontAlgn="t"/>
                      <a:r>
                        <a:rPr lang="id-ID" sz="1400" u="none" strike="noStrike" dirty="0" smtClean="0"/>
                        <a:t>Peningkatan Kemampuan UKOT, UMOT, Usaha Jamu Racikan dan Usaha Jamu Gendong Provinsi </a:t>
                      </a:r>
                      <a:endParaRPr lang="id-ID" sz="1400" b="0" i="0" u="none" strike="noStrike" dirty="0">
                        <a:solidFill>
                          <a:srgbClr val="000000"/>
                        </a:solidFill>
                        <a:latin typeface="+mn-lt"/>
                      </a:endParaRPr>
                    </a:p>
                  </a:txBody>
                  <a:tcPr marL="9525" marR="9525" marT="9525" marB="0"/>
                </a:tc>
                <a:tc>
                  <a:txBody>
                    <a:bodyPr/>
                    <a:lstStyle/>
                    <a:p>
                      <a:pPr marL="88900" indent="0" algn="l" fontAlgn="t"/>
                      <a:r>
                        <a:rPr lang="id-ID" sz="1400" u="none" strike="noStrike" dirty="0"/>
                        <a:t>Pembekalan CDOB untuk </a:t>
                      </a:r>
                      <a:r>
                        <a:rPr lang="id-ID" sz="1400" u="none" strike="noStrike" dirty="0" smtClean="0"/>
                        <a:t>Tenaga Kesehatan </a:t>
                      </a:r>
                      <a:r>
                        <a:rPr lang="id-ID" sz="1400" u="none" strike="noStrike" dirty="0"/>
                        <a:t>dan </a:t>
                      </a:r>
                      <a:r>
                        <a:rPr lang="id-ID" sz="1400" u="none" strike="noStrike" dirty="0" smtClean="0"/>
                        <a:t>Penanggung </a:t>
                      </a:r>
                      <a:r>
                        <a:rPr lang="id-ID" sz="1400" u="none" strike="noStrike" dirty="0"/>
                        <a:t>jawab </a:t>
                      </a:r>
                      <a:r>
                        <a:rPr lang="id-ID" sz="1400" u="none" strike="noStrike" dirty="0" smtClean="0"/>
                        <a:t>Teknis Sarana Distribusi Obat</a:t>
                      </a:r>
                      <a:endParaRPr lang="id-ID" sz="1400" b="0" i="0" u="none" strike="noStrike" dirty="0">
                        <a:solidFill>
                          <a:srgbClr val="000000"/>
                        </a:solidFill>
                        <a:latin typeface="+mn-lt"/>
                      </a:endParaRPr>
                    </a:p>
                  </a:txBody>
                  <a:tcPr marL="9525" marR="9525" marT="9525" marB="0"/>
                </a:tc>
              </a:tr>
              <a:tr h="602158">
                <a:tc vMerge="1">
                  <a:txBody>
                    <a:bodyPr/>
                    <a:lstStyle/>
                    <a:p>
                      <a:pPr marL="174625" indent="0" algn="l" fontAlgn="t"/>
                      <a:endParaRPr lang="id-ID" sz="1200" b="0" i="0" u="none" strike="noStrike" dirty="0">
                        <a:solidFill>
                          <a:srgbClr val="000000"/>
                        </a:solidFill>
                        <a:latin typeface="+mn-lt"/>
                      </a:endParaRPr>
                    </a:p>
                  </a:txBody>
                  <a:tcPr marL="9525" marR="9525" marT="9525"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id-ID" sz="1400" u="none" strike="noStrike" dirty="0"/>
                        <a:t> </a:t>
                      </a:r>
                      <a:endParaRPr lang="id-ID" sz="1400" b="0" i="0" u="none" strike="noStrike" dirty="0">
                        <a:solidFill>
                          <a:srgbClr val="000000"/>
                        </a:solidFill>
                        <a:latin typeface="+mn-lt"/>
                      </a:endParaRPr>
                    </a:p>
                  </a:txBody>
                  <a:tcPr marL="9525" marR="9525" marT="9525" marB="0"/>
                </a:tc>
                <a:tc>
                  <a:txBody>
                    <a:bodyPr/>
                    <a:lstStyle/>
                    <a:p>
                      <a:pPr marL="88900" indent="0" algn="l" fontAlgn="t"/>
                      <a:r>
                        <a:rPr lang="id-ID" sz="1400" u="none" strike="noStrike" dirty="0"/>
                        <a:t>Pembekalan tenaga kesehatan </a:t>
                      </a:r>
                      <a:r>
                        <a:rPr lang="id-ID" sz="1400" u="none" strike="noStrike" dirty="0" smtClean="0"/>
                        <a:t>Kabupaten / Kota </a:t>
                      </a:r>
                      <a:r>
                        <a:rPr lang="id-ID" sz="1400" u="none" strike="noStrike" dirty="0"/>
                        <a:t>dalam rangka pembinaan industri dan usaha </a:t>
                      </a:r>
                      <a:r>
                        <a:rPr lang="id-ID" sz="1400" u="none" strike="noStrike" dirty="0" smtClean="0"/>
                        <a:t>Obat Tradisional </a:t>
                      </a:r>
                      <a:r>
                        <a:rPr lang="id-ID" sz="1400" u="none" strike="noStrike" dirty="0"/>
                        <a:t>di </a:t>
                      </a:r>
                      <a:r>
                        <a:rPr lang="id-ID" sz="1400" u="none" strike="noStrike" dirty="0" smtClean="0"/>
                        <a:t>Provinsi </a:t>
                      </a:r>
                      <a:endParaRPr lang="id-ID" sz="1400" b="0" i="0" u="none" strike="noStrike" dirty="0">
                        <a:solidFill>
                          <a:srgbClr val="000000"/>
                        </a:solidFill>
                        <a:latin typeface="+mn-lt"/>
                      </a:endParaRPr>
                    </a:p>
                  </a:txBody>
                  <a:tcPr marL="9525" marR="9525" marT="9525" marB="0"/>
                </a:tc>
                <a:tc>
                  <a:txBody>
                    <a:bodyPr/>
                    <a:lstStyle/>
                    <a:p>
                      <a:pPr marL="88900" marR="0" indent="0" algn="l" defTabSz="914400" rtl="0" eaLnBrk="1" fontAlgn="t" latinLnBrk="0" hangingPunct="1">
                        <a:lnSpc>
                          <a:spcPct val="100000"/>
                        </a:lnSpc>
                        <a:spcBef>
                          <a:spcPts val="0"/>
                        </a:spcBef>
                        <a:spcAft>
                          <a:spcPts val="0"/>
                        </a:spcAft>
                        <a:buClrTx/>
                        <a:buSzTx/>
                        <a:buFontTx/>
                        <a:buNone/>
                        <a:tabLst/>
                        <a:defRPr/>
                      </a:pPr>
                      <a:r>
                        <a:rPr lang="fi-FI" sz="1400" u="none" strike="noStrike" dirty="0" smtClean="0"/>
                        <a:t>Sosialisasi </a:t>
                      </a:r>
                      <a:r>
                        <a:rPr lang="id-ID" sz="1400" u="none" strike="noStrike" dirty="0" smtClean="0"/>
                        <a:t>M</a:t>
                      </a:r>
                      <a:r>
                        <a:rPr lang="fi-FI" sz="1400" u="none" strike="noStrike" dirty="0" smtClean="0"/>
                        <a:t>akanan </a:t>
                      </a:r>
                      <a:r>
                        <a:rPr lang="id-ID" sz="1400" u="none" strike="noStrike" dirty="0" smtClean="0"/>
                        <a:t>J</a:t>
                      </a:r>
                      <a:r>
                        <a:rPr lang="fi-FI" sz="1400" u="none" strike="noStrike" dirty="0" smtClean="0"/>
                        <a:t>ajanan </a:t>
                      </a:r>
                      <a:r>
                        <a:rPr lang="id-ID" sz="1400" u="none" strike="noStrike" dirty="0" smtClean="0"/>
                        <a:t>A</a:t>
                      </a:r>
                      <a:r>
                        <a:rPr lang="fi-FI" sz="1400" u="none" strike="noStrike" dirty="0" smtClean="0"/>
                        <a:t>nak </a:t>
                      </a:r>
                      <a:r>
                        <a:rPr lang="id-ID" sz="1400" u="none" strike="noStrike" dirty="0" smtClean="0"/>
                        <a:t>S</a:t>
                      </a:r>
                      <a:r>
                        <a:rPr lang="fi-FI" sz="1400" u="none" strike="noStrike" dirty="0" smtClean="0"/>
                        <a:t>ekolah (MJAS) </a:t>
                      </a:r>
                      <a:endParaRPr lang="fi-FI" sz="1400" b="0" i="0" u="none" strike="noStrike" dirty="0" smtClean="0">
                        <a:solidFill>
                          <a:srgbClr val="000000"/>
                        </a:solidFill>
                        <a:latin typeface="+mn-lt"/>
                      </a:endParaRPr>
                    </a:p>
                    <a:p>
                      <a:pPr marL="88900" marR="0" indent="0" algn="l" defTabSz="914400" rtl="0" eaLnBrk="1" fontAlgn="t" latinLnBrk="0" hangingPunct="1">
                        <a:lnSpc>
                          <a:spcPct val="100000"/>
                        </a:lnSpc>
                        <a:spcBef>
                          <a:spcPts val="0"/>
                        </a:spcBef>
                        <a:spcAft>
                          <a:spcPts val="0"/>
                        </a:spcAft>
                        <a:buClrTx/>
                        <a:buSzTx/>
                        <a:buFontTx/>
                        <a:buNone/>
                        <a:tabLst/>
                        <a:defRPr/>
                      </a:pPr>
                      <a:endParaRPr lang="id-ID" sz="1400" b="0" i="0" u="none" strike="noStrike" dirty="0" smtClean="0">
                        <a:solidFill>
                          <a:srgbClr val="0070C0"/>
                        </a:solidFill>
                        <a:latin typeface="+mn-lt"/>
                      </a:endParaRPr>
                    </a:p>
                  </a:txBody>
                  <a:tcPr marL="9525" marR="9525" marT="9525" marB="0"/>
                </a:tc>
              </a:tr>
              <a:tr h="493916">
                <a:tc vMerge="1">
                  <a:txBody>
                    <a:bodyPr/>
                    <a:lstStyle/>
                    <a:p>
                      <a:pPr marL="174625" indent="0" algn="l" fontAlgn="t"/>
                      <a:endParaRPr lang="id-ID" sz="1200" b="0" i="0" u="none" strike="noStrike" dirty="0">
                        <a:solidFill>
                          <a:srgbClr val="000000"/>
                        </a:solidFill>
                        <a:latin typeface="+mn-lt"/>
                      </a:endParaRPr>
                    </a:p>
                  </a:txBody>
                  <a:tcPr marL="9525" marR="9525" marT="9525" marB="0"/>
                </a:tc>
                <a:tc>
                  <a:txBody>
                    <a:bodyPr/>
                    <a:lstStyle/>
                    <a:p>
                      <a:pPr algn="l" fontAlgn="t"/>
                      <a:r>
                        <a:rPr lang="id-ID" sz="1400" u="none" strike="noStrike" dirty="0"/>
                        <a:t> </a:t>
                      </a:r>
                      <a:endParaRPr lang="id-ID" sz="1400" b="0" i="0" u="none" strike="noStrike" dirty="0">
                        <a:solidFill>
                          <a:srgbClr val="000000"/>
                        </a:solidFill>
                        <a:latin typeface="+mn-lt"/>
                      </a:endParaRPr>
                    </a:p>
                  </a:txBody>
                  <a:tcPr marL="9525" marR="9525" marT="9525" marB="0"/>
                </a:tc>
                <a:tc>
                  <a:txBody>
                    <a:bodyPr/>
                    <a:lstStyle/>
                    <a:p>
                      <a:pPr marL="88900" indent="0" algn="l" fontAlgn="t"/>
                      <a:r>
                        <a:rPr lang="id-ID" sz="1400" u="none" strike="noStrike" smtClean="0"/>
                        <a:t>Penerapan pengembangan software SIPNAP untuk unit layanan </a:t>
                      </a:r>
                      <a:endParaRPr lang="id-ID" sz="1400" b="0" i="0" u="none" strike="noStrike" dirty="0">
                        <a:solidFill>
                          <a:srgbClr val="000000"/>
                        </a:solidFill>
                        <a:latin typeface="+mn-lt"/>
                      </a:endParaRPr>
                    </a:p>
                  </a:txBody>
                  <a:tcPr marL="9525" marR="9525" marT="9525" marB="0"/>
                </a:tc>
                <a:tc>
                  <a:txBody>
                    <a:bodyPr/>
                    <a:lstStyle/>
                    <a:p>
                      <a:pPr marL="88900" marR="0" indent="0" algn="l" defTabSz="914400" rtl="0" eaLnBrk="1" fontAlgn="t" latinLnBrk="0" hangingPunct="1">
                        <a:lnSpc>
                          <a:spcPct val="100000"/>
                        </a:lnSpc>
                        <a:spcBef>
                          <a:spcPts val="0"/>
                        </a:spcBef>
                        <a:spcAft>
                          <a:spcPts val="0"/>
                        </a:spcAft>
                        <a:buClrTx/>
                        <a:buSzTx/>
                        <a:buFontTx/>
                        <a:buNone/>
                        <a:tabLst/>
                        <a:defRPr/>
                      </a:pPr>
                      <a:r>
                        <a:rPr lang="id-ID" sz="1400" b="0" i="0" u="none" strike="noStrike" dirty="0" smtClean="0">
                          <a:solidFill>
                            <a:srgbClr val="0070C0"/>
                          </a:solidFill>
                          <a:latin typeface="+mn-lt"/>
                        </a:rPr>
                        <a:t>Peningkatan Kemampuan bagi UJG</a:t>
                      </a:r>
                      <a:r>
                        <a:rPr lang="id-ID" sz="1400" b="0" i="0" u="none" strike="noStrike" baseline="0" dirty="0" smtClean="0">
                          <a:solidFill>
                            <a:srgbClr val="0070C0"/>
                          </a:solidFill>
                          <a:latin typeface="+mn-lt"/>
                        </a:rPr>
                        <a:t> - </a:t>
                      </a:r>
                      <a:r>
                        <a:rPr lang="id-ID" sz="1400" b="0" i="0" u="none" strike="noStrike" dirty="0" smtClean="0">
                          <a:solidFill>
                            <a:srgbClr val="0070C0"/>
                          </a:solidFill>
                          <a:latin typeface="+mn-lt"/>
                        </a:rPr>
                        <a:t>UJR di Provinsi (Hasil pertemuan di Makssar)</a:t>
                      </a:r>
                    </a:p>
                  </a:txBody>
                  <a:tcPr marL="9525" marR="9525" marT="9525" marB="0"/>
                </a:tc>
              </a:tr>
              <a:tr h="584643">
                <a:tc rowSpan="4">
                  <a:txBody>
                    <a:bodyPr/>
                    <a:lstStyle/>
                    <a:p>
                      <a:pPr marL="174625" indent="0" algn="l" fontAlgn="t"/>
                      <a:r>
                        <a:rPr lang="id-ID" sz="1200" u="none" strike="noStrike" dirty="0" smtClean="0"/>
                        <a:t>Pilihan</a:t>
                      </a:r>
                      <a:endParaRPr lang="fi-FI" sz="1200" b="0" i="0" u="none" strike="noStrike" dirty="0">
                        <a:solidFill>
                          <a:srgbClr val="000000"/>
                        </a:solidFill>
                        <a:latin typeface="+mn-lt"/>
                      </a:endParaRPr>
                    </a:p>
                  </a:txBody>
                  <a:tcPr marL="9525" marR="9525" marT="9525" marB="0" anchor="ctr">
                    <a:solidFill>
                      <a:srgbClr val="00B0F0">
                        <a:alpha val="20000"/>
                      </a:srgbClr>
                    </a:solidFill>
                  </a:tcPr>
                </a:tc>
                <a:tc>
                  <a:txBody>
                    <a:bodyPr/>
                    <a:lstStyle/>
                    <a:p>
                      <a:pPr marL="88900" indent="0" algn="l" rtl="0" fontAlgn="t"/>
                      <a:r>
                        <a:rPr lang="it-IT" sz="1400" u="none" strike="noStrike" dirty="0"/>
                        <a:t>Pembekalan Tenaga Kesehatan </a:t>
                      </a:r>
                      <a:r>
                        <a:rPr lang="it-IT" sz="1400" u="none" strike="noStrike" dirty="0" smtClean="0"/>
                        <a:t>Kabupaten</a:t>
                      </a:r>
                      <a:r>
                        <a:rPr lang="id-ID" sz="1400" u="none" strike="noStrike" dirty="0" smtClean="0"/>
                        <a:t> </a:t>
                      </a:r>
                      <a:r>
                        <a:rPr lang="it-IT" sz="1400" u="none" strike="noStrike" dirty="0" smtClean="0"/>
                        <a:t>/</a:t>
                      </a:r>
                      <a:r>
                        <a:rPr lang="id-ID" sz="1400" u="none" strike="noStrike" dirty="0" smtClean="0"/>
                        <a:t> </a:t>
                      </a:r>
                      <a:r>
                        <a:rPr lang="it-IT" sz="1400" u="none" strike="noStrike" dirty="0" smtClean="0"/>
                        <a:t>Kota </a:t>
                      </a:r>
                      <a:r>
                        <a:rPr lang="it-IT" sz="1400" u="none" strike="noStrike" dirty="0"/>
                        <a:t>Dalam Rangka Pembinaan Industri dan Usaha Obat Tradisional di Provinsi </a:t>
                      </a:r>
                      <a:endParaRPr lang="it-IT" sz="1400" b="0" i="0" u="none" strike="noStrike" dirty="0">
                        <a:solidFill>
                          <a:srgbClr val="000000"/>
                        </a:solidFill>
                        <a:latin typeface="+mn-lt"/>
                      </a:endParaRPr>
                    </a:p>
                  </a:txBody>
                  <a:tcPr marL="9525" marR="9525" marT="9525" marB="0"/>
                </a:tc>
                <a:tc>
                  <a:txBody>
                    <a:bodyPr/>
                    <a:lstStyle/>
                    <a:p>
                      <a:pPr marL="88900" indent="0" algn="l" fontAlgn="t"/>
                      <a:r>
                        <a:rPr lang="id-ID" sz="1400" u="none" strike="noStrike" dirty="0"/>
                        <a:t>Pembekalan terhadap sarana distribusi obat </a:t>
                      </a:r>
                      <a:endParaRPr lang="id-ID" sz="1400" b="0" i="0" u="none" strike="noStrike" dirty="0">
                        <a:solidFill>
                          <a:srgbClr val="000000"/>
                        </a:solidFill>
                        <a:latin typeface="+mn-lt"/>
                      </a:endParaRPr>
                    </a:p>
                  </a:txBody>
                  <a:tcPr marL="9525" marR="9525" marT="9525" marB="0"/>
                </a:tc>
                <a:tc>
                  <a:txBody>
                    <a:bodyPr/>
                    <a:lstStyle/>
                    <a:p>
                      <a:pPr marL="174625" marR="0" indent="-85725" algn="l" defTabSz="914400" rtl="0" eaLnBrk="1" fontAlgn="t" latinLnBrk="0" hangingPunct="1">
                        <a:lnSpc>
                          <a:spcPct val="100000"/>
                        </a:lnSpc>
                        <a:spcBef>
                          <a:spcPts val="0"/>
                        </a:spcBef>
                        <a:spcAft>
                          <a:spcPts val="0"/>
                        </a:spcAft>
                        <a:buClrTx/>
                        <a:buSzTx/>
                        <a:buFontTx/>
                        <a:buNone/>
                        <a:tabLst/>
                        <a:defRPr/>
                      </a:pPr>
                      <a:r>
                        <a:rPr lang="id-ID" sz="1400" u="none" strike="noStrike" dirty="0" smtClean="0"/>
                        <a:t>Sosialisasi </a:t>
                      </a:r>
                      <a:r>
                        <a:rPr lang="id-ID" sz="1400" i="1" u="none" strike="noStrike" dirty="0" smtClean="0"/>
                        <a:t>e-Report</a:t>
                      </a:r>
                      <a:r>
                        <a:rPr lang="id-ID" sz="1400" u="none" strike="noStrike" dirty="0" smtClean="0"/>
                        <a:t> PBF </a:t>
                      </a:r>
                      <a:endParaRPr lang="id-ID" sz="1400" b="0" i="0" u="none" strike="noStrike" dirty="0" smtClean="0">
                        <a:solidFill>
                          <a:srgbClr val="000000"/>
                        </a:solidFill>
                        <a:latin typeface="+mn-lt"/>
                      </a:endParaRPr>
                    </a:p>
                  </a:txBody>
                  <a:tcPr marL="9525" marR="9525" marT="9525" marB="0"/>
                </a:tc>
              </a:tr>
              <a:tr h="486927">
                <a:tc vMerge="1">
                  <a:txBody>
                    <a:bodyPr/>
                    <a:lstStyle/>
                    <a:p>
                      <a:pPr marL="174625" indent="0" algn="l" fontAlgn="t"/>
                      <a:endParaRPr lang="fi-FI" sz="1200" b="0" i="0" u="none" strike="noStrike" dirty="0">
                        <a:solidFill>
                          <a:srgbClr val="000000"/>
                        </a:solidFill>
                        <a:latin typeface="+mn-lt"/>
                      </a:endParaRPr>
                    </a:p>
                  </a:txBody>
                  <a:tcPr marL="9525" marR="9525" marT="9525" marB="0"/>
                </a:tc>
                <a:tc>
                  <a:txBody>
                    <a:bodyPr/>
                    <a:lstStyle/>
                    <a:p>
                      <a:pPr marL="88900" indent="0" algn="l" rtl="0" fontAlgn="t"/>
                      <a:r>
                        <a:rPr lang="id-ID" sz="1400" u="none" strike="noStrike" dirty="0"/>
                        <a:t>Pilot Project Penerapan Pengembangan Software SIPNAP Untuk Unit Layanan  </a:t>
                      </a:r>
                      <a:endParaRPr lang="id-ID" sz="1400" b="0" i="1" u="none" strike="noStrike" dirty="0">
                        <a:solidFill>
                          <a:srgbClr val="000000"/>
                        </a:solidFill>
                        <a:latin typeface="+mn-lt"/>
                      </a:endParaRPr>
                    </a:p>
                  </a:txBody>
                  <a:tcPr marL="9525" marR="9525" marT="9525" marB="0"/>
                </a:tc>
                <a:tc>
                  <a:txBody>
                    <a:bodyPr/>
                    <a:lstStyle/>
                    <a:p>
                      <a:pPr marL="88900" indent="0" algn="l" fontAlgn="t"/>
                      <a:r>
                        <a:rPr lang="id-ID" sz="1400" u="none" strike="noStrike" dirty="0"/>
                        <a:t>Sosialisasi </a:t>
                      </a:r>
                      <a:r>
                        <a:rPr lang="id-ID" sz="1400" u="none" strike="noStrike" dirty="0" smtClean="0"/>
                        <a:t>e-report </a:t>
                      </a:r>
                      <a:r>
                        <a:rPr lang="id-ID" sz="1400" u="none" strike="noStrike" dirty="0"/>
                        <a:t>PBF</a:t>
                      </a:r>
                      <a:endParaRPr lang="id-ID" sz="1400" b="0" i="0" u="none" strike="noStrike" dirty="0">
                        <a:solidFill>
                          <a:srgbClr val="000000"/>
                        </a:solidFill>
                        <a:latin typeface="+mn-lt"/>
                      </a:endParaRPr>
                    </a:p>
                  </a:txBody>
                  <a:tcPr marL="9525" marR="9525" marT="9525" marB="0"/>
                </a:tc>
                <a:tc>
                  <a:txBody>
                    <a:bodyPr/>
                    <a:lstStyle/>
                    <a:p>
                      <a:pPr marL="90488" marR="0" indent="0" algn="l" defTabSz="914400" rtl="0" eaLnBrk="1" fontAlgn="t" latinLnBrk="0" hangingPunct="1">
                        <a:lnSpc>
                          <a:spcPct val="100000"/>
                        </a:lnSpc>
                        <a:spcBef>
                          <a:spcPts val="0"/>
                        </a:spcBef>
                        <a:spcAft>
                          <a:spcPts val="0"/>
                        </a:spcAft>
                        <a:buClrTx/>
                        <a:buSzTx/>
                        <a:buFontTx/>
                        <a:buNone/>
                        <a:tabLst/>
                        <a:defRPr/>
                      </a:pPr>
                      <a:r>
                        <a:rPr lang="id-ID" sz="1400" u="none" strike="noStrike" dirty="0" smtClean="0"/>
                        <a:t>Penerapan Pengembangan Software SIPNAP untuk Unit Layanan  </a:t>
                      </a:r>
                      <a:endParaRPr lang="id-ID" sz="1400" b="0" i="0" u="none" strike="noStrike" dirty="0" smtClean="0">
                        <a:solidFill>
                          <a:srgbClr val="000000"/>
                        </a:solidFill>
                        <a:latin typeface="+mn-lt"/>
                      </a:endParaRPr>
                    </a:p>
                  </a:txBody>
                  <a:tcPr marL="9525" marR="9525" marT="9525" marB="0"/>
                </a:tc>
              </a:tr>
              <a:tr h="273778">
                <a:tc vMerge="1">
                  <a:txBody>
                    <a:bodyPr/>
                    <a:lstStyle/>
                    <a:p>
                      <a:pPr marL="174625" indent="0" algn="l" fontAlgn="t"/>
                      <a:endParaRPr lang="fi-FI" sz="1200" b="0" i="0" u="none" strike="noStrike" dirty="0">
                        <a:solidFill>
                          <a:srgbClr val="000000"/>
                        </a:solidFill>
                        <a:latin typeface="+mn-lt"/>
                      </a:endParaRPr>
                    </a:p>
                  </a:txBody>
                  <a:tcPr marL="9525" marR="9525" marT="9525" marB="0"/>
                </a:tc>
                <a:tc>
                  <a:txBody>
                    <a:bodyPr/>
                    <a:lstStyle/>
                    <a:p>
                      <a:pPr marL="88900" indent="0" algn="l" rtl="0" fontAlgn="t"/>
                      <a:r>
                        <a:rPr lang="id-ID" sz="1400" u="none" strike="noStrike" dirty="0"/>
                        <a:t>Review Penerapan e-report PBF</a:t>
                      </a:r>
                      <a:endParaRPr lang="id-ID" sz="1400" b="0" i="0" u="none" strike="noStrike" dirty="0">
                        <a:solidFill>
                          <a:srgbClr val="000000"/>
                        </a:solidFill>
                        <a:latin typeface="+mn-lt"/>
                      </a:endParaRPr>
                    </a:p>
                  </a:txBody>
                  <a:tcPr marL="9525" marR="9525" marT="9525" marB="0"/>
                </a:tc>
                <a:tc>
                  <a:txBody>
                    <a:bodyPr/>
                    <a:lstStyle/>
                    <a:p>
                      <a:pPr marL="88900" indent="0" algn="l" fontAlgn="t"/>
                      <a:r>
                        <a:rPr lang="sv-SE" sz="1400" u="none" strike="noStrike" dirty="0"/>
                        <a:t>Biaya </a:t>
                      </a:r>
                      <a:r>
                        <a:rPr lang="id-ID" sz="1400" u="none" strike="noStrike" dirty="0" smtClean="0"/>
                        <a:t>p</a:t>
                      </a:r>
                      <a:r>
                        <a:rPr lang="sv-SE" sz="1400" u="none" strike="noStrike" dirty="0" smtClean="0"/>
                        <a:t>engelolaan e-report </a:t>
                      </a:r>
                      <a:r>
                        <a:rPr lang="sv-SE" sz="1400" u="none" strike="noStrike" dirty="0"/>
                        <a:t>PBF</a:t>
                      </a:r>
                      <a:endParaRPr lang="sv-SE" sz="1400" b="0" i="0" u="none" strike="noStrike" dirty="0">
                        <a:solidFill>
                          <a:srgbClr val="000000"/>
                        </a:solidFill>
                        <a:latin typeface="+mn-lt"/>
                      </a:endParaRPr>
                    </a:p>
                  </a:txBody>
                  <a:tcPr marL="9525" marR="9525" marT="9525" marB="0"/>
                </a:tc>
                <a:tc>
                  <a:txBody>
                    <a:bodyPr/>
                    <a:lstStyle/>
                    <a:p>
                      <a:pPr marL="174625" indent="0" algn="l" fontAlgn="t"/>
                      <a:endParaRPr lang="fi-FI" sz="1400" b="0" i="0" u="none" strike="noStrike" dirty="0">
                        <a:solidFill>
                          <a:srgbClr val="000000"/>
                        </a:solidFill>
                        <a:latin typeface="+mn-lt"/>
                      </a:endParaRPr>
                    </a:p>
                  </a:txBody>
                  <a:tcPr marL="9525" marR="9525" marT="9525" marB="0"/>
                </a:tc>
              </a:tr>
              <a:tr h="593423">
                <a:tc vMerge="1">
                  <a:txBody>
                    <a:bodyPr/>
                    <a:lstStyle/>
                    <a:p>
                      <a:pPr marL="174625" indent="0" algn="l" fontAlgn="t"/>
                      <a:endParaRPr lang="fi-FI" sz="1200" b="0" i="0" u="none" strike="noStrike" dirty="0">
                        <a:solidFill>
                          <a:srgbClr val="000000"/>
                        </a:solidFill>
                        <a:latin typeface="+mn-lt"/>
                      </a:endParaRPr>
                    </a:p>
                  </a:txBody>
                  <a:tcPr marL="9525" marR="9525" marT="9525" marB="0"/>
                </a:tc>
                <a:tc>
                  <a:txBody>
                    <a:bodyPr/>
                    <a:lstStyle/>
                    <a:p>
                      <a:pPr marL="88900" indent="0" algn="l" rtl="0" fontAlgn="t"/>
                      <a:r>
                        <a:rPr lang="id-ID" sz="1400" u="none" strike="noStrike" dirty="0"/>
                        <a:t>Biaya Pengelolaan </a:t>
                      </a:r>
                      <a:r>
                        <a:rPr lang="id-ID" sz="1400" u="none" strike="noStrike" dirty="0" smtClean="0"/>
                        <a:t>e-report </a:t>
                      </a:r>
                      <a:r>
                        <a:rPr lang="id-ID" sz="1400" u="none" strike="noStrike" dirty="0"/>
                        <a:t>PBF dan </a:t>
                      </a:r>
                      <a:r>
                        <a:rPr lang="id-ID" sz="1400" u="none" strike="noStrike" dirty="0" smtClean="0"/>
                        <a:t>Pelaporan </a:t>
                      </a:r>
                      <a:r>
                        <a:rPr lang="id-ID" sz="1400" u="none" strike="noStrike" dirty="0"/>
                        <a:t>Narkotika dan Psikotropika (SIPNAP)</a:t>
                      </a:r>
                      <a:endParaRPr lang="id-ID" sz="1400" b="0" i="0" u="none" strike="noStrike" dirty="0">
                        <a:solidFill>
                          <a:srgbClr val="000000"/>
                        </a:solidFill>
                        <a:latin typeface="+mn-lt"/>
                      </a:endParaRPr>
                    </a:p>
                  </a:txBody>
                  <a:tcPr marL="9525" marR="9525" marT="9525" marB="0"/>
                </a:tc>
                <a:tc>
                  <a:txBody>
                    <a:bodyPr/>
                    <a:lstStyle/>
                    <a:p>
                      <a:pPr algn="l" fontAlgn="b"/>
                      <a:r>
                        <a:rPr lang="id-ID" sz="1400" u="none" strike="noStrike" dirty="0"/>
                        <a:t> </a:t>
                      </a:r>
                      <a:endParaRPr lang="id-ID" sz="1400" b="0" i="0" u="none" strike="noStrike" dirty="0">
                        <a:solidFill>
                          <a:srgbClr val="000000"/>
                        </a:solidFill>
                        <a:latin typeface="+mn-lt"/>
                      </a:endParaRPr>
                    </a:p>
                  </a:txBody>
                  <a:tcPr marL="9525" marR="9525" marT="9525" marB="0" anchor="b"/>
                </a:tc>
                <a:tc>
                  <a:txBody>
                    <a:bodyPr/>
                    <a:lstStyle/>
                    <a:p>
                      <a:pPr marL="174625" indent="0" algn="l" fontAlgn="t"/>
                      <a:endParaRPr lang="fi-FI" sz="1400" b="0" i="0" u="none" strike="noStrike" dirty="0">
                        <a:solidFill>
                          <a:srgbClr val="000000"/>
                        </a:solidFill>
                        <a:latin typeface="+mn-lt"/>
                      </a:endParaRPr>
                    </a:p>
                  </a:txBody>
                  <a:tcPr marL="9525" marR="9525" marT="9525" marB="0"/>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58246" cy="631844"/>
          </a:xfrm>
        </p:spPr>
        <p:txBody>
          <a:bodyPr anchor="t">
            <a:noAutofit/>
          </a:bodyPr>
          <a:lstStyle/>
          <a:p>
            <a:pPr marL="347663" lvl="0" algn="l">
              <a:defRPr/>
            </a:pPr>
            <a:r>
              <a:rPr lang="id-ID" sz="3200" b="1" dirty="0" smtClean="0">
                <a:solidFill>
                  <a:srgbClr val="00B050"/>
                </a:solidFill>
                <a:effectLst>
                  <a:outerShdw blurRad="38100" dist="38100" dir="2700000" algn="tl">
                    <a:srgbClr val="000000">
                      <a:alpha val="43137"/>
                    </a:srgbClr>
                  </a:outerShdw>
                </a:effectLst>
                <a:latin typeface="Calibri" pitchFamily="34" charset="0"/>
                <a:cs typeface="Calibri" pitchFamily="34" charset="0"/>
              </a:rPr>
              <a:t>KEGIATAN DEKONSENTRASI</a:t>
            </a:r>
            <a:r>
              <a:rPr lang="en-US" sz="3200" b="1" dirty="0" smtClean="0">
                <a:solidFill>
                  <a:srgbClr val="00B050"/>
                </a:solidFill>
                <a:effectLst>
                  <a:outerShdw blurRad="38100" dist="38100" dir="2700000" algn="tl">
                    <a:srgbClr val="000000">
                      <a:alpha val="43137"/>
                    </a:srgbClr>
                  </a:outerShdw>
                </a:effectLst>
                <a:latin typeface="Calibri" pitchFamily="34" charset="0"/>
                <a:cs typeface="Calibri" pitchFamily="34" charset="0"/>
              </a:rPr>
              <a:t> </a:t>
            </a:r>
            <a:r>
              <a:rPr lang="id-ID" sz="3200" b="1" dirty="0" smtClean="0">
                <a:solidFill>
                  <a:srgbClr val="00B050"/>
                </a:solidFill>
                <a:effectLst>
                  <a:outerShdw blurRad="38100" dist="38100" dir="2700000" algn="tl">
                    <a:srgbClr val="000000">
                      <a:alpha val="43137"/>
                    </a:srgbClr>
                  </a:outerShdw>
                </a:effectLst>
                <a:latin typeface="Calibri" pitchFamily="34" charset="0"/>
                <a:cs typeface="Calibri" pitchFamily="34" charset="0"/>
              </a:rPr>
              <a:t>2015</a:t>
            </a:r>
            <a:endParaRPr lang="id-ID" sz="3200" b="1" dirty="0">
              <a:solidFill>
                <a:srgbClr val="00B050"/>
              </a:solidFill>
              <a:effectLst>
                <a:outerShdw blurRad="38100" dist="38100" dir="2700000" algn="tl">
                  <a:srgbClr val="000000">
                    <a:alpha val="43137"/>
                  </a:srgbClr>
                </a:outerShdw>
              </a:effectLst>
              <a:latin typeface="Calibri" pitchFamily="34" charset="0"/>
              <a:cs typeface="Calibri" pitchFamily="34" charset="0"/>
            </a:endParaRPr>
          </a:p>
        </p:txBody>
      </p:sp>
      <p:graphicFrame>
        <p:nvGraphicFramePr>
          <p:cNvPr id="5" name="Table 4"/>
          <p:cNvGraphicFramePr>
            <a:graphicFrameLocks noGrp="1"/>
          </p:cNvGraphicFramePr>
          <p:nvPr/>
        </p:nvGraphicFramePr>
        <p:xfrm>
          <a:off x="214282" y="642918"/>
          <a:ext cx="8715437" cy="5741705"/>
        </p:xfrm>
        <a:graphic>
          <a:graphicData uri="http://schemas.openxmlformats.org/drawingml/2006/table">
            <a:tbl>
              <a:tblPr firstRow="1" bandRow="1">
                <a:tableStyleId>{BDBED569-4797-4DF1-A0F4-6AAB3CD982D8}</a:tableStyleId>
              </a:tblPr>
              <a:tblGrid>
                <a:gridCol w="500066"/>
                <a:gridCol w="2521847"/>
                <a:gridCol w="939324"/>
                <a:gridCol w="1325175"/>
                <a:gridCol w="1357322"/>
                <a:gridCol w="2071703"/>
              </a:tblGrid>
              <a:tr h="642944">
                <a:tc>
                  <a:txBody>
                    <a:bodyPr/>
                    <a:lstStyle/>
                    <a:p>
                      <a:pPr algn="ctr"/>
                      <a:r>
                        <a:rPr lang="id-ID" sz="1800" dirty="0" smtClean="0"/>
                        <a:t>No</a:t>
                      </a:r>
                      <a:endParaRPr lang="id-ID" sz="1800" dirty="0"/>
                    </a:p>
                  </a:txBody>
                  <a:tcPr/>
                </a:tc>
                <a:tc>
                  <a:txBody>
                    <a:bodyPr/>
                    <a:lstStyle/>
                    <a:p>
                      <a:pPr algn="ctr"/>
                      <a:r>
                        <a:rPr lang="id-ID" sz="1800" dirty="0" smtClean="0"/>
                        <a:t>Menu</a:t>
                      </a:r>
                      <a:endParaRPr lang="id-ID" sz="1800" dirty="0"/>
                    </a:p>
                  </a:txBody>
                  <a:tcPr/>
                </a:tc>
                <a:tc>
                  <a:txBody>
                    <a:bodyPr/>
                    <a:lstStyle/>
                    <a:p>
                      <a:pPr algn="ctr"/>
                      <a:r>
                        <a:rPr lang="id-ID" sz="1800" dirty="0" smtClean="0"/>
                        <a:t>Wajib / Pilihan</a:t>
                      </a:r>
                      <a:endParaRPr lang="id-ID" sz="1800" dirty="0"/>
                    </a:p>
                  </a:txBody>
                  <a:tcPr/>
                </a:tc>
                <a:tc>
                  <a:txBody>
                    <a:bodyPr/>
                    <a:lstStyle/>
                    <a:p>
                      <a:pPr algn="ctr"/>
                      <a:r>
                        <a:rPr lang="id-ID" sz="1800" dirty="0" smtClean="0"/>
                        <a:t>Dukungan IKK</a:t>
                      </a:r>
                      <a:endParaRPr lang="id-ID" sz="1800" dirty="0"/>
                    </a:p>
                  </a:txBody>
                  <a:tcPr/>
                </a:tc>
                <a:tc>
                  <a:txBody>
                    <a:bodyPr/>
                    <a:lstStyle/>
                    <a:p>
                      <a:pPr algn="ctr"/>
                      <a:r>
                        <a:rPr lang="id-ID" sz="1800" dirty="0" smtClean="0"/>
                        <a:t>Dukungan Isu Prioritas</a:t>
                      </a:r>
                      <a:endParaRPr lang="id-ID" sz="1800" dirty="0"/>
                    </a:p>
                  </a:txBody>
                  <a:tcPr/>
                </a:tc>
                <a:tc>
                  <a:txBody>
                    <a:bodyPr/>
                    <a:lstStyle/>
                    <a:p>
                      <a:pPr algn="ctr"/>
                      <a:r>
                        <a:rPr lang="id-ID" sz="1800" dirty="0" smtClean="0"/>
                        <a:t>Output</a:t>
                      </a:r>
                      <a:r>
                        <a:rPr lang="id-ID" sz="1800" baseline="0" dirty="0" smtClean="0"/>
                        <a:t> RKA-K/L</a:t>
                      </a:r>
                      <a:endParaRPr lang="id-ID" sz="1800" dirty="0"/>
                    </a:p>
                  </a:txBody>
                  <a:tcPr/>
                </a:tc>
              </a:tr>
              <a:tr h="1047920">
                <a:tc>
                  <a:txBody>
                    <a:bodyPr/>
                    <a:lstStyle/>
                    <a:p>
                      <a:pPr algn="ctr"/>
                      <a:r>
                        <a:rPr lang="id-ID" sz="1600" dirty="0" smtClean="0"/>
                        <a:t>1</a:t>
                      </a:r>
                      <a:endParaRPr lang="id-ID" sz="1600" dirty="0">
                        <a:latin typeface="+mn-lt"/>
                      </a:endParaRPr>
                    </a:p>
                  </a:txBody>
                  <a:tcPr/>
                </a:tc>
                <a:tc>
                  <a:txBody>
                    <a:bodyPr/>
                    <a:lstStyle/>
                    <a:p>
                      <a:pPr marL="88900" indent="0" algn="l" fontAlgn="t"/>
                      <a:r>
                        <a:rPr lang="id-ID" sz="1600" u="none" strike="noStrike" dirty="0"/>
                        <a:t>Sosialisasi  </a:t>
                      </a:r>
                      <a:r>
                        <a:rPr lang="id-ID" sz="1600" u="none" strike="noStrike" dirty="0" smtClean="0"/>
                        <a:t>e-Licensing </a:t>
                      </a:r>
                      <a:r>
                        <a:rPr lang="id-ID" sz="1600" u="none" strike="noStrike" dirty="0"/>
                        <a:t>bagi </a:t>
                      </a:r>
                      <a:r>
                        <a:rPr lang="id-ID" sz="1600" u="none" strike="noStrike" dirty="0" smtClean="0"/>
                        <a:t>Industri Farmasi</a:t>
                      </a:r>
                      <a:r>
                        <a:rPr lang="id-ID" sz="1600" u="none" strike="noStrike" dirty="0"/>
                        <a:t>, </a:t>
                      </a:r>
                      <a:r>
                        <a:rPr lang="id-ID" sz="1600" u="none" strike="noStrike" dirty="0" smtClean="0"/>
                        <a:t>Industri Obat Tradisional</a:t>
                      </a:r>
                      <a:r>
                        <a:rPr lang="id-ID" sz="1600" u="none" strike="noStrike" dirty="0"/>
                        <a:t>, PBF, </a:t>
                      </a:r>
                      <a:r>
                        <a:rPr lang="id-ID" sz="1600" u="none" strike="noStrike" dirty="0" smtClean="0"/>
                        <a:t>Industri Kosmetik / Makanan </a:t>
                      </a:r>
                      <a:endParaRPr lang="id-ID" sz="1600" b="0" i="0" u="none" strike="noStrike" dirty="0">
                        <a:solidFill>
                          <a:srgbClr val="000000"/>
                        </a:solidFill>
                        <a:latin typeface="+mn-lt"/>
                      </a:endParaRPr>
                    </a:p>
                  </a:txBody>
                  <a:tcPr marL="9525" marR="9525" marT="9525" marB="0"/>
                </a:tc>
                <a:tc>
                  <a:txBody>
                    <a:bodyPr/>
                    <a:lstStyle/>
                    <a:p>
                      <a:pPr algn="ctr"/>
                      <a:r>
                        <a:rPr lang="id-ID" sz="1600" dirty="0" smtClean="0"/>
                        <a:t>Wajib</a:t>
                      </a:r>
                      <a:endParaRPr lang="id-ID" sz="1600" dirty="0">
                        <a:latin typeface="+mn-lt"/>
                      </a:endParaRPr>
                    </a:p>
                  </a:txBody>
                  <a:tcPr/>
                </a:tc>
                <a:tc rowSpan="6">
                  <a:txBody>
                    <a:bodyPr/>
                    <a:lstStyle/>
                    <a:p>
                      <a:r>
                        <a:rPr lang="id-ID" sz="1600" dirty="0" smtClean="0"/>
                        <a:t>Jumlah fasilitasi atau supervisi di bidang produksi dan distribusi kefarmasian atau makanan</a:t>
                      </a:r>
                      <a:endParaRPr lang="id-ID" sz="1600" dirty="0">
                        <a:latin typeface="+mn-lt"/>
                      </a:endParaRPr>
                    </a:p>
                  </a:txBody>
                  <a:tcPr>
                    <a:solidFill>
                      <a:srgbClr val="FF0000">
                        <a:alpha val="20000"/>
                      </a:srgbClr>
                    </a:solidFill>
                  </a:tcPr>
                </a:tc>
                <a:tc>
                  <a:txBody>
                    <a:bodyPr/>
                    <a:lstStyle/>
                    <a:p>
                      <a:pPr algn="ctr"/>
                      <a:r>
                        <a:rPr lang="id-ID" sz="1600" dirty="0" smtClean="0"/>
                        <a:t>JKN</a:t>
                      </a:r>
                      <a:endParaRPr lang="id-ID" sz="1600" dirty="0">
                        <a:latin typeface="+mn-lt"/>
                      </a:endParaRPr>
                    </a:p>
                  </a:txBody>
                  <a:tcPr/>
                </a:tc>
                <a:tc>
                  <a:txBody>
                    <a:bodyPr/>
                    <a:lstStyle/>
                    <a:p>
                      <a:pPr marL="87313" indent="0" algn="l" fontAlgn="t"/>
                      <a:r>
                        <a:rPr lang="id-ID" sz="1600" u="none" strike="noStrike" dirty="0"/>
                        <a:t>Pelaporan Perizinan Distribusi Kefarmasian</a:t>
                      </a:r>
                      <a:endParaRPr lang="id-ID" sz="1600" b="0" i="0" u="none" strike="noStrike" dirty="0">
                        <a:solidFill>
                          <a:srgbClr val="000000"/>
                        </a:solidFill>
                        <a:latin typeface="+mn-lt"/>
                      </a:endParaRPr>
                    </a:p>
                  </a:txBody>
                  <a:tcPr marL="9525" marR="9525" marT="9525" marB="0"/>
                </a:tc>
              </a:tr>
              <a:tr h="924713">
                <a:tc>
                  <a:txBody>
                    <a:bodyPr/>
                    <a:lstStyle/>
                    <a:p>
                      <a:pPr algn="ctr"/>
                      <a:r>
                        <a:rPr lang="id-ID" sz="1600" dirty="0" smtClean="0"/>
                        <a:t>2</a:t>
                      </a:r>
                      <a:endParaRPr lang="id-ID" sz="1600" dirty="0">
                        <a:latin typeface="+mn-lt"/>
                      </a:endParaRPr>
                    </a:p>
                  </a:txBody>
                  <a:tcPr/>
                </a:tc>
                <a:tc>
                  <a:txBody>
                    <a:bodyPr/>
                    <a:lstStyle/>
                    <a:p>
                      <a:pPr marL="88900" indent="0" algn="l" fontAlgn="t"/>
                      <a:r>
                        <a:rPr lang="id-ID" sz="1600" u="none" strike="noStrike" dirty="0"/>
                        <a:t>Pembekalan CDOB untuk </a:t>
                      </a:r>
                      <a:r>
                        <a:rPr lang="id-ID" sz="1600" u="none" strike="noStrike" dirty="0" smtClean="0"/>
                        <a:t>Tenaga Kesehatan </a:t>
                      </a:r>
                      <a:r>
                        <a:rPr lang="id-ID" sz="1600" u="none" strike="noStrike" dirty="0"/>
                        <a:t>dan </a:t>
                      </a:r>
                      <a:r>
                        <a:rPr lang="id-ID" sz="1600" u="none" strike="noStrike" dirty="0" smtClean="0"/>
                        <a:t>Penanggung </a:t>
                      </a:r>
                      <a:r>
                        <a:rPr lang="id-ID" sz="1600" u="none" strike="noStrike" dirty="0"/>
                        <a:t>jawab </a:t>
                      </a:r>
                      <a:r>
                        <a:rPr lang="id-ID" sz="1600" u="none" strike="noStrike" dirty="0" smtClean="0"/>
                        <a:t>Teknis Sarana Distribusi Obat</a:t>
                      </a:r>
                      <a:endParaRPr lang="id-ID" sz="1600" b="0" i="0" u="none" strike="noStrike" dirty="0">
                        <a:solidFill>
                          <a:srgbClr val="000000"/>
                        </a:solidFill>
                        <a:latin typeface="+mn-lt"/>
                      </a:endParaRPr>
                    </a:p>
                  </a:txBody>
                  <a:tcPr marL="9525" marR="9525" marT="9525" marB="0"/>
                </a:tc>
                <a:tc>
                  <a:txBody>
                    <a:bodyPr/>
                    <a:lstStyle/>
                    <a:p>
                      <a:pPr algn="ctr"/>
                      <a:r>
                        <a:rPr lang="id-ID" sz="1600" dirty="0" smtClean="0"/>
                        <a:t>Wajib</a:t>
                      </a:r>
                      <a:endParaRPr lang="id-ID" sz="1600" dirty="0">
                        <a:latin typeface="+mn-lt"/>
                      </a:endParaRPr>
                    </a:p>
                  </a:txBody>
                  <a:tcPr/>
                </a:tc>
                <a:tc vMerge="1">
                  <a:txBody>
                    <a:bodyPr/>
                    <a:lstStyle/>
                    <a:p>
                      <a:endParaRPr lang="id-ID"/>
                    </a:p>
                  </a:txBody>
                  <a:tcPr/>
                </a:tc>
                <a:tc>
                  <a:txBody>
                    <a:bodyPr/>
                    <a:lstStyle/>
                    <a:p>
                      <a:pPr algn="ctr"/>
                      <a:r>
                        <a:rPr lang="id-ID" sz="1600" dirty="0" smtClean="0"/>
                        <a:t>JKN</a:t>
                      </a:r>
                      <a:endParaRPr lang="id-ID" sz="1600" dirty="0">
                        <a:latin typeface="+mn-lt"/>
                      </a:endParaRPr>
                    </a:p>
                  </a:txBody>
                  <a:tcPr/>
                </a:tc>
                <a:tc>
                  <a:txBody>
                    <a:bodyPr/>
                    <a:lstStyle/>
                    <a:p>
                      <a:pPr marL="87313" indent="0" algn="l" fontAlgn="t"/>
                      <a:r>
                        <a:rPr lang="id-ID" sz="1600" u="none" strike="noStrike" dirty="0" smtClean="0"/>
                        <a:t>Laporan Pembinaan Produksi dan Distribusi Obat</a:t>
                      </a:r>
                      <a:endParaRPr lang="id-ID" sz="1600" b="0" i="0" u="none" strike="noStrike" dirty="0">
                        <a:solidFill>
                          <a:srgbClr val="000000"/>
                        </a:solidFill>
                        <a:latin typeface="+mn-lt"/>
                      </a:endParaRPr>
                    </a:p>
                  </a:txBody>
                  <a:tcPr marL="9525" marR="9525" marT="9525" marB="0"/>
                </a:tc>
              </a:tr>
              <a:tr h="735976">
                <a:tc>
                  <a:txBody>
                    <a:bodyPr/>
                    <a:lstStyle/>
                    <a:p>
                      <a:pPr algn="ctr"/>
                      <a:r>
                        <a:rPr lang="id-ID" sz="1600" dirty="0" smtClean="0"/>
                        <a:t>3</a:t>
                      </a:r>
                      <a:endParaRPr lang="id-ID" sz="1600" dirty="0">
                        <a:latin typeface="+mn-lt"/>
                      </a:endParaRPr>
                    </a:p>
                  </a:txBody>
                  <a:tcPr/>
                </a:tc>
                <a:tc>
                  <a:txBody>
                    <a:bodyPr/>
                    <a:lstStyle/>
                    <a:p>
                      <a:pPr marL="88900" marR="0" indent="0" algn="l" defTabSz="914400" rtl="0" eaLnBrk="1" fontAlgn="t" latinLnBrk="0" hangingPunct="1">
                        <a:lnSpc>
                          <a:spcPct val="100000"/>
                        </a:lnSpc>
                        <a:spcBef>
                          <a:spcPts val="0"/>
                        </a:spcBef>
                        <a:spcAft>
                          <a:spcPts val="0"/>
                        </a:spcAft>
                        <a:buClrTx/>
                        <a:buSzTx/>
                        <a:buFontTx/>
                        <a:buNone/>
                        <a:tabLst/>
                        <a:defRPr/>
                      </a:pPr>
                      <a:r>
                        <a:rPr lang="fi-FI" sz="1600" u="none" strike="noStrike" dirty="0" smtClean="0"/>
                        <a:t>Sosialisasi </a:t>
                      </a:r>
                      <a:r>
                        <a:rPr lang="id-ID" sz="1600" u="none" strike="noStrike" dirty="0" smtClean="0"/>
                        <a:t>M</a:t>
                      </a:r>
                      <a:r>
                        <a:rPr lang="fi-FI" sz="1600" u="none" strike="noStrike" dirty="0" smtClean="0"/>
                        <a:t>akanan </a:t>
                      </a:r>
                      <a:r>
                        <a:rPr lang="id-ID" sz="1600" u="none" strike="noStrike" dirty="0" smtClean="0"/>
                        <a:t>J</a:t>
                      </a:r>
                      <a:r>
                        <a:rPr lang="fi-FI" sz="1600" u="none" strike="noStrike" dirty="0" smtClean="0"/>
                        <a:t>ajanan </a:t>
                      </a:r>
                      <a:r>
                        <a:rPr lang="id-ID" sz="1600" u="none" strike="noStrike" dirty="0" smtClean="0"/>
                        <a:t>A</a:t>
                      </a:r>
                      <a:r>
                        <a:rPr lang="fi-FI" sz="1600" u="none" strike="noStrike" dirty="0" smtClean="0"/>
                        <a:t>nak </a:t>
                      </a:r>
                      <a:r>
                        <a:rPr lang="id-ID" sz="1600" u="none" strike="noStrike" dirty="0" smtClean="0"/>
                        <a:t>S</a:t>
                      </a:r>
                      <a:r>
                        <a:rPr lang="fi-FI" sz="1600" u="none" strike="noStrike" dirty="0" smtClean="0"/>
                        <a:t>ekolah (MJAS) </a:t>
                      </a:r>
                      <a:endParaRPr lang="id-ID" sz="1600" b="0" i="0" u="none" strike="noStrike" dirty="0" smtClean="0">
                        <a:solidFill>
                          <a:schemeClr val="tx1"/>
                        </a:solidFill>
                        <a:latin typeface="+mn-lt"/>
                      </a:endParaRPr>
                    </a:p>
                  </a:txBody>
                  <a:tcPr marL="9525" marR="9525" marT="9525" marB="0"/>
                </a:tc>
                <a:tc>
                  <a:txBody>
                    <a:bodyPr/>
                    <a:lstStyle/>
                    <a:p>
                      <a:pPr algn="ctr"/>
                      <a:r>
                        <a:rPr lang="id-ID" sz="1600" dirty="0" smtClean="0">
                          <a:latin typeface="+mn-lt"/>
                        </a:rPr>
                        <a:t>Wajib</a:t>
                      </a:r>
                      <a:endParaRPr lang="id-ID" sz="1600" dirty="0">
                        <a:latin typeface="+mn-lt"/>
                      </a:endParaRPr>
                    </a:p>
                  </a:txBody>
                  <a:tcPr/>
                </a:tc>
                <a:tc vMerge="1">
                  <a:txBody>
                    <a:bodyPr/>
                    <a:lstStyle/>
                    <a:p>
                      <a:endParaRPr lang="id-ID"/>
                    </a:p>
                  </a:txBody>
                  <a:tcPr/>
                </a:tc>
                <a:tc>
                  <a:txBody>
                    <a:bodyPr/>
                    <a:lstStyle/>
                    <a:p>
                      <a:pPr algn="ctr"/>
                      <a:r>
                        <a:rPr lang="id-ID" sz="1600" dirty="0" smtClean="0"/>
                        <a:t>JKN</a:t>
                      </a:r>
                      <a:endParaRPr lang="id-ID" sz="1600" dirty="0">
                        <a:latin typeface="+mn-lt"/>
                      </a:endParaRPr>
                    </a:p>
                  </a:txBody>
                  <a:tcPr/>
                </a:tc>
                <a:tc>
                  <a:txBody>
                    <a:bodyPr/>
                    <a:lstStyle/>
                    <a:p>
                      <a:pPr marL="87313" indent="0" algn="l" fontAlgn="t"/>
                      <a:r>
                        <a:rPr lang="id-ID" sz="1600" u="none" strike="noStrike" dirty="0" smtClean="0"/>
                        <a:t>Laporan Pembinaan Produksi dan Distribusi Kosmetik dan Makanan</a:t>
                      </a:r>
                      <a:endParaRPr lang="id-ID" sz="1600" b="0" i="0" u="none" strike="noStrike" dirty="0">
                        <a:solidFill>
                          <a:srgbClr val="000000"/>
                        </a:solidFill>
                        <a:latin typeface="+mn-lt"/>
                      </a:endParaRPr>
                    </a:p>
                  </a:txBody>
                  <a:tcPr marL="9525" marR="9525" marT="9525" marB="0"/>
                </a:tc>
              </a:tr>
              <a:tr h="846309">
                <a:tc>
                  <a:txBody>
                    <a:bodyPr/>
                    <a:lstStyle/>
                    <a:p>
                      <a:pPr algn="ctr"/>
                      <a:r>
                        <a:rPr lang="id-ID" sz="1600" dirty="0" smtClean="0">
                          <a:latin typeface="+mn-lt"/>
                        </a:rPr>
                        <a:t>4</a:t>
                      </a:r>
                      <a:endParaRPr lang="id-ID" sz="1600" dirty="0">
                        <a:latin typeface="+mn-lt"/>
                      </a:endParaRPr>
                    </a:p>
                  </a:txBody>
                  <a:tcPr/>
                </a:tc>
                <a:tc>
                  <a:txBody>
                    <a:bodyPr/>
                    <a:lstStyle/>
                    <a:p>
                      <a:pPr marL="88900" marR="0" indent="0" algn="l" defTabSz="914400" rtl="0" eaLnBrk="1" fontAlgn="t" latinLnBrk="0" hangingPunct="1">
                        <a:lnSpc>
                          <a:spcPct val="100000"/>
                        </a:lnSpc>
                        <a:spcBef>
                          <a:spcPts val="0"/>
                        </a:spcBef>
                        <a:spcAft>
                          <a:spcPts val="0"/>
                        </a:spcAft>
                        <a:buClrTx/>
                        <a:buSzTx/>
                        <a:buFontTx/>
                        <a:buNone/>
                        <a:tabLst/>
                        <a:defRPr/>
                      </a:pPr>
                      <a:r>
                        <a:rPr lang="id-ID" sz="1600" b="0" i="0" u="none" strike="noStrike" dirty="0" smtClean="0">
                          <a:solidFill>
                            <a:schemeClr val="tx1"/>
                          </a:solidFill>
                          <a:latin typeface="+mn-lt"/>
                        </a:rPr>
                        <a:t>Peningkatan Kemampuan bagi UJG</a:t>
                      </a:r>
                      <a:r>
                        <a:rPr lang="id-ID" sz="1600" b="0" i="0" u="none" strike="noStrike" baseline="0" dirty="0" smtClean="0">
                          <a:solidFill>
                            <a:schemeClr val="tx1"/>
                          </a:solidFill>
                          <a:latin typeface="+mn-lt"/>
                        </a:rPr>
                        <a:t> - </a:t>
                      </a:r>
                      <a:r>
                        <a:rPr lang="id-ID" sz="1600" b="0" i="0" u="none" strike="noStrike" dirty="0" smtClean="0">
                          <a:solidFill>
                            <a:schemeClr val="tx1"/>
                          </a:solidFill>
                          <a:latin typeface="+mn-lt"/>
                        </a:rPr>
                        <a:t>UJR di Provinsi</a:t>
                      </a:r>
                    </a:p>
                    <a:p>
                      <a:pPr marL="88900" marR="0" indent="0" algn="l" defTabSz="914400" rtl="0" eaLnBrk="1" fontAlgn="t" latinLnBrk="0" hangingPunct="1">
                        <a:lnSpc>
                          <a:spcPct val="100000"/>
                        </a:lnSpc>
                        <a:spcBef>
                          <a:spcPts val="0"/>
                        </a:spcBef>
                        <a:spcAft>
                          <a:spcPts val="0"/>
                        </a:spcAft>
                        <a:buClrTx/>
                        <a:buSzTx/>
                        <a:buFontTx/>
                        <a:buNone/>
                        <a:tabLst/>
                        <a:defRPr/>
                      </a:pPr>
                      <a:endParaRPr lang="fi-FI" sz="1600" b="0" i="0" u="none" strike="noStrike" dirty="0" smtClean="0">
                        <a:solidFill>
                          <a:srgbClr val="000000"/>
                        </a:solidFill>
                        <a:latin typeface="+mn-lt"/>
                      </a:endParaRPr>
                    </a:p>
                  </a:txBody>
                  <a:tcPr marL="9525" marR="9525" marT="9525" marB="0"/>
                </a:tc>
                <a:tc>
                  <a:txBody>
                    <a:bodyPr/>
                    <a:lstStyle/>
                    <a:p>
                      <a:pPr algn="ctr"/>
                      <a:r>
                        <a:rPr lang="id-ID" sz="1600" dirty="0" smtClean="0">
                          <a:latin typeface="+mn-lt"/>
                        </a:rPr>
                        <a:t>Wajib</a:t>
                      </a:r>
                      <a:endParaRPr lang="id-ID" sz="1600" dirty="0">
                        <a:latin typeface="+mn-lt"/>
                      </a:endParaRPr>
                    </a:p>
                  </a:txBody>
                  <a:tcPr/>
                </a:tc>
                <a:tc vMerge="1">
                  <a:txBody>
                    <a:bodyPr/>
                    <a:lstStyle/>
                    <a:p>
                      <a:endParaRPr lang="id-ID"/>
                    </a:p>
                  </a:txBody>
                  <a:tcPr/>
                </a:tc>
                <a:tc>
                  <a:txBody>
                    <a:bodyPr/>
                    <a:lstStyle/>
                    <a:p>
                      <a:pPr algn="ctr"/>
                      <a:r>
                        <a:rPr lang="id-ID" sz="1600" dirty="0" smtClean="0">
                          <a:latin typeface="+mn-lt"/>
                        </a:rPr>
                        <a:t>JKN</a:t>
                      </a:r>
                      <a:endParaRPr lang="id-ID" sz="1600" dirty="0">
                        <a:latin typeface="+mn-lt"/>
                      </a:endParaRPr>
                    </a:p>
                  </a:txBody>
                  <a:tcPr/>
                </a:tc>
                <a:tc>
                  <a:txBody>
                    <a:bodyPr/>
                    <a:lstStyle/>
                    <a:p>
                      <a:pPr marL="87313" marR="0" indent="0" algn="l" defTabSz="914400" rtl="0" eaLnBrk="1" fontAlgn="t" latinLnBrk="0" hangingPunct="1">
                        <a:lnSpc>
                          <a:spcPct val="100000"/>
                        </a:lnSpc>
                        <a:spcBef>
                          <a:spcPts val="0"/>
                        </a:spcBef>
                        <a:spcAft>
                          <a:spcPts val="0"/>
                        </a:spcAft>
                        <a:buClrTx/>
                        <a:buSzTx/>
                        <a:buFontTx/>
                        <a:buNone/>
                        <a:tabLst/>
                        <a:defRPr/>
                      </a:pPr>
                      <a:r>
                        <a:rPr lang="id-ID" sz="1600" u="none" strike="noStrike" dirty="0" smtClean="0"/>
                        <a:t>Laporan Pembinaan Produksi dan Distribusi Obat</a:t>
                      </a:r>
                      <a:r>
                        <a:rPr lang="id-ID" sz="1600" b="0" i="0" u="none" strike="noStrike" baseline="0" dirty="0">
                          <a:solidFill>
                            <a:srgbClr val="000000"/>
                          </a:solidFill>
                          <a:latin typeface="+mn-lt"/>
                        </a:rPr>
                        <a:t> </a:t>
                      </a:r>
                      <a:r>
                        <a:rPr lang="id-ID" sz="1600" b="0" i="0" u="none" strike="noStrike" baseline="0" dirty="0" smtClean="0">
                          <a:solidFill>
                            <a:srgbClr val="000000"/>
                          </a:solidFill>
                          <a:latin typeface="+mn-lt"/>
                        </a:rPr>
                        <a:t>Tradisonal</a:t>
                      </a:r>
                      <a:endParaRPr lang="id-ID" sz="1600" b="0" i="0" u="none" strike="noStrike" dirty="0" smtClean="0">
                        <a:solidFill>
                          <a:srgbClr val="000000"/>
                        </a:solidFill>
                        <a:latin typeface="+mn-lt"/>
                      </a:endParaRPr>
                    </a:p>
                  </a:txBody>
                  <a:tcPr marL="9525" marR="9525" marT="9525" marB="0"/>
                </a:tc>
              </a:tr>
              <a:tr h="638799">
                <a:tc>
                  <a:txBody>
                    <a:bodyPr/>
                    <a:lstStyle/>
                    <a:p>
                      <a:pPr algn="ctr"/>
                      <a:r>
                        <a:rPr lang="id-ID" sz="1600" dirty="0" smtClean="0"/>
                        <a:t>5</a:t>
                      </a:r>
                      <a:endParaRPr lang="id-ID" sz="1600" dirty="0">
                        <a:latin typeface="+mn-lt"/>
                      </a:endParaRPr>
                    </a:p>
                  </a:txBody>
                  <a:tcPr/>
                </a:tc>
                <a:tc>
                  <a:txBody>
                    <a:bodyPr/>
                    <a:lstStyle/>
                    <a:p>
                      <a:pPr marL="174625" marR="0" indent="-85725" algn="l" defTabSz="914400" rtl="0" eaLnBrk="1" fontAlgn="t" latinLnBrk="0" hangingPunct="1">
                        <a:lnSpc>
                          <a:spcPct val="100000"/>
                        </a:lnSpc>
                        <a:spcBef>
                          <a:spcPts val="0"/>
                        </a:spcBef>
                        <a:spcAft>
                          <a:spcPts val="0"/>
                        </a:spcAft>
                        <a:buClrTx/>
                        <a:buSzTx/>
                        <a:buFontTx/>
                        <a:buNone/>
                        <a:tabLst/>
                        <a:defRPr/>
                      </a:pPr>
                      <a:r>
                        <a:rPr lang="id-ID" sz="1600" u="none" strike="noStrike" dirty="0" smtClean="0"/>
                        <a:t>Sosialisasi </a:t>
                      </a:r>
                      <a:r>
                        <a:rPr lang="id-ID" sz="1600" i="1" u="none" strike="noStrike" dirty="0" smtClean="0"/>
                        <a:t>e-Report</a:t>
                      </a:r>
                      <a:r>
                        <a:rPr lang="id-ID" sz="1600" u="none" strike="noStrike" dirty="0" smtClean="0"/>
                        <a:t> PBF </a:t>
                      </a:r>
                      <a:endParaRPr lang="id-ID" sz="1600" b="0" i="0" u="none" strike="noStrike" dirty="0" smtClean="0">
                        <a:solidFill>
                          <a:srgbClr val="000000"/>
                        </a:solidFill>
                        <a:latin typeface="+mn-lt"/>
                      </a:endParaRPr>
                    </a:p>
                  </a:txBody>
                  <a:tcPr marL="9525" marR="9525" marT="9525" marB="0"/>
                </a:tc>
                <a:tc>
                  <a:txBody>
                    <a:bodyPr/>
                    <a:lstStyle/>
                    <a:p>
                      <a:pPr algn="ctr"/>
                      <a:r>
                        <a:rPr lang="id-ID" sz="1600" dirty="0" smtClean="0"/>
                        <a:t>Pilihan</a:t>
                      </a:r>
                      <a:endParaRPr lang="id-ID" sz="1600" dirty="0">
                        <a:latin typeface="+mn-lt"/>
                      </a:endParaRPr>
                    </a:p>
                  </a:txBody>
                  <a:tcPr/>
                </a:tc>
                <a:tc vMerge="1">
                  <a:txBody>
                    <a:bodyPr/>
                    <a:lstStyle/>
                    <a:p>
                      <a:endParaRPr lang="id-ID"/>
                    </a:p>
                  </a:txBody>
                  <a:tcPr/>
                </a:tc>
                <a:tc>
                  <a:txBody>
                    <a:bodyPr/>
                    <a:lstStyle/>
                    <a:p>
                      <a:pPr algn="ctr"/>
                      <a:r>
                        <a:rPr lang="id-ID" sz="1600" dirty="0" smtClean="0">
                          <a:latin typeface="+mn-lt"/>
                        </a:rPr>
                        <a:t>JKN</a:t>
                      </a:r>
                      <a:endParaRPr lang="id-ID" sz="1600" dirty="0">
                        <a:latin typeface="+mn-lt"/>
                      </a:endParaRPr>
                    </a:p>
                  </a:txBody>
                  <a:tcPr/>
                </a:tc>
                <a:tc>
                  <a:txBody>
                    <a:bodyPr/>
                    <a:lstStyle/>
                    <a:p>
                      <a:pPr marL="87313" marR="0" indent="0" algn="l" defTabSz="914400" rtl="0" eaLnBrk="1" fontAlgn="t" latinLnBrk="0" hangingPunct="1">
                        <a:lnSpc>
                          <a:spcPct val="100000"/>
                        </a:lnSpc>
                        <a:spcBef>
                          <a:spcPts val="0"/>
                        </a:spcBef>
                        <a:spcAft>
                          <a:spcPts val="0"/>
                        </a:spcAft>
                        <a:buClrTx/>
                        <a:buSzTx/>
                        <a:buFontTx/>
                        <a:buNone/>
                        <a:tabLst/>
                        <a:defRPr/>
                      </a:pPr>
                      <a:r>
                        <a:rPr lang="id-ID" sz="1600" u="none" strike="noStrike" dirty="0" smtClean="0"/>
                        <a:t>Pelaporan Perizinan Distribusi Kefarmasian</a:t>
                      </a:r>
                      <a:endParaRPr lang="id-ID" sz="1600" b="0" i="0" u="none" strike="noStrike" dirty="0" smtClean="0">
                        <a:solidFill>
                          <a:srgbClr val="000000"/>
                        </a:solidFill>
                        <a:latin typeface="+mn-lt"/>
                      </a:endParaRPr>
                    </a:p>
                  </a:txBody>
                  <a:tcPr marL="9525" marR="9525" marT="9525" marB="0"/>
                </a:tc>
              </a:tr>
              <a:tr h="839803">
                <a:tc>
                  <a:txBody>
                    <a:bodyPr/>
                    <a:lstStyle/>
                    <a:p>
                      <a:pPr algn="ctr"/>
                      <a:r>
                        <a:rPr lang="id-ID" sz="1600" dirty="0" smtClean="0"/>
                        <a:t>6</a:t>
                      </a:r>
                      <a:endParaRPr lang="id-ID" sz="1600" dirty="0">
                        <a:latin typeface="+mn-lt"/>
                      </a:endParaRPr>
                    </a:p>
                  </a:txBody>
                  <a:tcPr/>
                </a:tc>
                <a:tc>
                  <a:txBody>
                    <a:bodyPr/>
                    <a:lstStyle/>
                    <a:p>
                      <a:pPr marL="90488" marR="0" indent="0" algn="l" defTabSz="914400" rtl="0" eaLnBrk="1" fontAlgn="t" latinLnBrk="0" hangingPunct="1">
                        <a:lnSpc>
                          <a:spcPct val="100000"/>
                        </a:lnSpc>
                        <a:spcBef>
                          <a:spcPts val="0"/>
                        </a:spcBef>
                        <a:spcAft>
                          <a:spcPts val="0"/>
                        </a:spcAft>
                        <a:buClrTx/>
                        <a:buSzTx/>
                        <a:buFontTx/>
                        <a:buNone/>
                        <a:tabLst/>
                        <a:defRPr/>
                      </a:pPr>
                      <a:r>
                        <a:rPr lang="id-ID" sz="1600" u="none" strike="noStrike" dirty="0" smtClean="0"/>
                        <a:t>Penerapan Pengembangan Software SIPNAP untuk Unit Layanan  </a:t>
                      </a:r>
                      <a:endParaRPr lang="id-ID" sz="1600" b="0" i="0" u="none" strike="noStrike" dirty="0" smtClean="0">
                        <a:solidFill>
                          <a:srgbClr val="000000"/>
                        </a:solidFill>
                        <a:latin typeface="+mn-lt"/>
                      </a:endParaRPr>
                    </a:p>
                  </a:txBody>
                  <a:tcPr marL="9525" marR="9525" marT="9525" marB="0"/>
                </a:tc>
                <a:tc>
                  <a:txBody>
                    <a:bodyPr/>
                    <a:lstStyle/>
                    <a:p>
                      <a:pPr algn="ctr"/>
                      <a:r>
                        <a:rPr lang="id-ID" sz="1600" dirty="0" smtClean="0">
                          <a:latin typeface="+mn-lt"/>
                        </a:rPr>
                        <a:t>Pilihan</a:t>
                      </a:r>
                      <a:endParaRPr lang="id-ID" sz="1600" dirty="0">
                        <a:latin typeface="+mn-lt"/>
                      </a:endParaRPr>
                    </a:p>
                  </a:txBody>
                  <a:tcPr/>
                </a:tc>
                <a:tc vMerge="1">
                  <a:txBody>
                    <a:bodyPr/>
                    <a:lstStyle/>
                    <a:p>
                      <a:endParaRPr lang="id-ID"/>
                    </a:p>
                  </a:txBody>
                  <a:tcPr/>
                </a:tc>
                <a:tc>
                  <a:txBody>
                    <a:bodyPr/>
                    <a:lstStyle/>
                    <a:p>
                      <a:pPr algn="ctr"/>
                      <a:r>
                        <a:rPr lang="id-ID" sz="1600" dirty="0" smtClean="0"/>
                        <a:t>JKN</a:t>
                      </a:r>
                      <a:endParaRPr lang="id-ID" sz="1600" dirty="0">
                        <a:latin typeface="+mn-lt"/>
                      </a:endParaRPr>
                    </a:p>
                  </a:txBody>
                  <a:tcPr/>
                </a:tc>
                <a:tc>
                  <a:txBody>
                    <a:bodyPr/>
                    <a:lstStyle/>
                    <a:p>
                      <a:pPr marL="87313" indent="0" algn="l" fontAlgn="t"/>
                      <a:r>
                        <a:rPr lang="id-ID" sz="1600" u="none" strike="noStrike" dirty="0"/>
                        <a:t>Pelaporan Perizinan Distribusi Kefarmasian</a:t>
                      </a:r>
                      <a:endParaRPr lang="id-ID" sz="1600" b="0" i="0" u="none" strike="noStrike" dirty="0">
                        <a:solidFill>
                          <a:srgbClr val="000000"/>
                        </a:solidFill>
                        <a:latin typeface="+mn-lt"/>
                      </a:endParaRPr>
                    </a:p>
                  </a:txBody>
                  <a:tcPr marL="9525" marR="9525" marT="9525" marB="0"/>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7496"/>
            <a:ext cx="9144000" cy="1143000"/>
          </a:xfrm>
          <a:solidFill>
            <a:srgbClr val="00B0F0"/>
          </a:solidFill>
        </p:spPr>
        <p:txBody>
          <a:bodyPr>
            <a:normAutofit fontScale="90000"/>
          </a:bodyPr>
          <a:lstStyle/>
          <a:p>
            <a:r>
              <a:rPr lang="id-ID" sz="3600" b="1" dirty="0" smtClean="0">
                <a:solidFill>
                  <a:srgbClr val="0070C0"/>
                </a:solidFill>
              </a:rPr>
              <a:t>LATAR BELAKANG, OUTPUT, BENTUK KEGIATAN, MANFAAT DAN DAMPAK</a:t>
            </a:r>
            <a:endParaRPr lang="id-ID" sz="3600" b="1"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84"/>
          </a:xfrm>
        </p:spPr>
        <p:txBody>
          <a:bodyPr anchor="t">
            <a:noAutofit/>
          </a:bodyPr>
          <a:lstStyle/>
          <a:p>
            <a:pPr marL="87313" fontAlgn="t"/>
            <a:r>
              <a:rPr lang="id-ID" sz="3200" b="1" dirty="0" smtClean="0">
                <a:solidFill>
                  <a:srgbClr val="00B050"/>
                </a:solidFill>
                <a:effectLst>
                  <a:outerShdw blurRad="38100" dist="38100" dir="2700000" algn="tl">
                    <a:srgbClr val="000000">
                      <a:alpha val="43137"/>
                    </a:srgbClr>
                  </a:outerShdw>
                </a:effectLst>
              </a:rPr>
              <a:t>Sosialisasi e-Licensing bagi Industri Farmasi, Industri Obat Tradisional, PBF, Industri Kosmetik/Makanan </a:t>
            </a:r>
            <a:endParaRPr lang="id-ID" sz="3200" b="1" dirty="0">
              <a:solidFill>
                <a:srgbClr val="00B050"/>
              </a:solidFill>
              <a:effectLst>
                <a:outerShdw blurRad="38100" dist="38100" dir="2700000" algn="tl">
                  <a:srgbClr val="000000">
                    <a:alpha val="43137"/>
                  </a:srgbClr>
                </a:outerShdw>
              </a:effectLst>
            </a:endParaRPr>
          </a:p>
        </p:txBody>
      </p:sp>
      <p:graphicFrame>
        <p:nvGraphicFramePr>
          <p:cNvPr id="5" name="Table 4"/>
          <p:cNvGraphicFramePr>
            <a:graphicFrameLocks noGrp="1"/>
          </p:cNvGraphicFramePr>
          <p:nvPr/>
        </p:nvGraphicFramePr>
        <p:xfrm>
          <a:off x="428596" y="1500174"/>
          <a:ext cx="8358246" cy="4577251"/>
        </p:xfrm>
        <a:graphic>
          <a:graphicData uri="http://schemas.openxmlformats.org/drawingml/2006/table">
            <a:tbl>
              <a:tblPr firstRow="1" bandRow="1">
                <a:tableStyleId>{5DA37D80-6434-44D0-A028-1B22A696006F}</a:tableStyleId>
              </a:tblPr>
              <a:tblGrid>
                <a:gridCol w="1979585"/>
                <a:gridCol w="6378661"/>
              </a:tblGrid>
              <a:tr h="1071571">
                <a:tc>
                  <a:txBody>
                    <a:bodyPr/>
                    <a:lstStyle/>
                    <a:p>
                      <a:pPr marL="174625" indent="0" algn="l" fontAlgn="t"/>
                      <a:r>
                        <a:rPr lang="id-ID" sz="1800" b="0" u="none" strike="noStrike" dirty="0" smtClean="0"/>
                        <a:t>Latar Belakang</a:t>
                      </a:r>
                      <a:endParaRPr lang="id-ID" sz="1800" b="0" i="0" u="none" strike="noStrike" dirty="0">
                        <a:solidFill>
                          <a:srgbClr val="000000"/>
                        </a:solidFill>
                        <a:latin typeface="+mn-lt"/>
                      </a:endParaRPr>
                    </a:p>
                  </a:txBody>
                  <a:tcPr marL="9525" marR="9525" marT="9525" marB="0"/>
                </a:tc>
                <a:tc>
                  <a:txBody>
                    <a:bodyPr/>
                    <a:lstStyle/>
                    <a:p>
                      <a:pPr marL="87313" indent="0" algn="l" fontAlgn="t"/>
                      <a:r>
                        <a:rPr lang="en-US" sz="1800" b="0" kern="1200" dirty="0" err="1" smtClean="0">
                          <a:solidFill>
                            <a:schemeClr val="tx1"/>
                          </a:solidFill>
                          <a:latin typeface="+mn-lt"/>
                          <a:ea typeface="+mn-ea"/>
                          <a:cs typeface="+mn-cs"/>
                        </a:rPr>
                        <a:t>Sistem</a:t>
                      </a:r>
                      <a:r>
                        <a:rPr lang="en-US" sz="1800" b="0" kern="1200" dirty="0" smtClean="0">
                          <a:solidFill>
                            <a:schemeClr val="tx1"/>
                          </a:solidFill>
                          <a:latin typeface="+mn-lt"/>
                          <a:ea typeface="+mn-ea"/>
                          <a:cs typeface="+mn-cs"/>
                        </a:rPr>
                        <a:t> e-Licensing </a:t>
                      </a:r>
                      <a:r>
                        <a:rPr lang="en-US" sz="1800" b="0" kern="1200" dirty="0" err="1" smtClean="0">
                          <a:solidFill>
                            <a:schemeClr val="tx1"/>
                          </a:solidFill>
                          <a:latin typeface="+mn-lt"/>
                          <a:ea typeface="+mn-ea"/>
                          <a:cs typeface="+mn-cs"/>
                        </a:rPr>
                        <a:t>dalam</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rangka</a:t>
                      </a:r>
                      <a:r>
                        <a:rPr lang="en-US" sz="1800" b="0" kern="1200" dirty="0" smtClean="0">
                          <a:solidFill>
                            <a:schemeClr val="tx1"/>
                          </a:solidFill>
                          <a:latin typeface="+mn-lt"/>
                          <a:ea typeface="+mn-ea"/>
                          <a:cs typeface="+mn-cs"/>
                        </a:rPr>
                        <a:t> National Single Window </a:t>
                      </a:r>
                      <a:r>
                        <a:rPr lang="en-US" sz="1800" b="0" kern="1200" dirty="0" err="1" smtClean="0">
                          <a:solidFill>
                            <a:schemeClr val="tx1"/>
                          </a:solidFill>
                          <a:latin typeface="+mn-lt"/>
                          <a:ea typeface="+mn-ea"/>
                          <a:cs typeface="+mn-cs"/>
                        </a:rPr>
                        <a:t>ini</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diharapkan</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dapat</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mendukung</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sistem</a:t>
                      </a:r>
                      <a:r>
                        <a:rPr lang="en-US" sz="1800" b="0" kern="1200" dirty="0" smtClean="0">
                          <a:solidFill>
                            <a:schemeClr val="tx1"/>
                          </a:solidFill>
                          <a:latin typeface="+mn-lt"/>
                          <a:ea typeface="+mn-ea"/>
                          <a:cs typeface="+mn-cs"/>
                        </a:rPr>
                        <a:t> </a:t>
                      </a:r>
                      <a:r>
                        <a:rPr lang="id-ID" sz="1800" b="0" kern="1200" dirty="0" smtClean="0">
                          <a:solidFill>
                            <a:schemeClr val="tx1"/>
                          </a:solidFill>
                          <a:latin typeface="+mn-lt"/>
                          <a:ea typeface="+mn-ea"/>
                          <a:cs typeface="+mn-cs"/>
                        </a:rPr>
                        <a:t>perizinan </a:t>
                      </a:r>
                      <a:r>
                        <a:rPr lang="en-US" sz="1800" b="0" kern="1200" dirty="0" err="1" smtClean="0">
                          <a:solidFill>
                            <a:schemeClr val="tx1"/>
                          </a:solidFill>
                          <a:latin typeface="+mn-lt"/>
                          <a:ea typeface="+mn-ea"/>
                          <a:cs typeface="+mn-cs"/>
                        </a:rPr>
                        <a:t>produksi</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dan</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distribusi</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kefarmasian</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saat</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ini</a:t>
                      </a:r>
                      <a:r>
                        <a:rPr lang="en-US" sz="1800" b="0" kern="1200" dirty="0" smtClean="0">
                          <a:solidFill>
                            <a:schemeClr val="tx1"/>
                          </a:solidFill>
                          <a:latin typeface="+mn-lt"/>
                          <a:ea typeface="+mn-ea"/>
                          <a:cs typeface="+mn-cs"/>
                        </a:rPr>
                        <a:t> yang </a:t>
                      </a:r>
                      <a:r>
                        <a:rPr lang="en-US" sz="1800" b="0" kern="1200" dirty="0" err="1" smtClean="0">
                          <a:solidFill>
                            <a:schemeClr val="tx1"/>
                          </a:solidFill>
                          <a:latin typeface="+mn-lt"/>
                          <a:ea typeface="+mn-ea"/>
                          <a:cs typeface="+mn-cs"/>
                        </a:rPr>
                        <a:t>bergerak</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cepat</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dan</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dinamis</a:t>
                      </a:r>
                      <a:endParaRPr lang="id-ID" sz="1800" b="0" i="0" u="none" strike="noStrike" dirty="0">
                        <a:solidFill>
                          <a:srgbClr val="000000"/>
                        </a:solidFill>
                        <a:latin typeface="+mn-lt"/>
                      </a:endParaRPr>
                    </a:p>
                  </a:txBody>
                  <a:tcPr marL="9525" marR="9525" marT="9525" marB="0"/>
                </a:tc>
              </a:tr>
              <a:tr h="745783">
                <a:tc>
                  <a:txBody>
                    <a:bodyPr/>
                    <a:lstStyle/>
                    <a:p>
                      <a:pPr marL="174625" indent="0" algn="l" fontAlgn="t"/>
                      <a:r>
                        <a:rPr lang="id-ID" sz="1800" b="0" i="0" u="none" strike="noStrike" dirty="0" smtClean="0">
                          <a:solidFill>
                            <a:srgbClr val="000000"/>
                          </a:solidFill>
                          <a:latin typeface="+mn-lt"/>
                        </a:rPr>
                        <a:t>Output</a:t>
                      </a:r>
                      <a:endParaRPr lang="id-ID" sz="1800" b="0" i="0" u="none" strike="noStrike" dirty="0">
                        <a:solidFill>
                          <a:srgbClr val="000000"/>
                        </a:solidFill>
                        <a:latin typeface="+mn-lt"/>
                      </a:endParaRPr>
                    </a:p>
                  </a:txBody>
                  <a:tcPr marL="9525" marR="9525" marT="9525" marB="0"/>
                </a:tc>
                <a:tc>
                  <a:txBody>
                    <a:bodyPr/>
                    <a:lstStyle/>
                    <a:p>
                      <a:pPr marL="87313" indent="0" algn="l" fontAlgn="t"/>
                      <a:r>
                        <a:rPr lang="id-ID" sz="1800" kern="1200" dirty="0" smtClean="0">
                          <a:solidFill>
                            <a:schemeClr val="tx1"/>
                          </a:solidFill>
                          <a:latin typeface="+mn-lt"/>
                          <a:ea typeface="+mn-ea"/>
                          <a:cs typeface="+mn-cs"/>
                        </a:rPr>
                        <a:t>Pelayanan perizinan yang prima di bidang produksi dan distribusi kefarmasian secara elektronik</a:t>
                      </a:r>
                      <a:endParaRPr lang="id-ID" sz="1800" b="0" i="0" u="none" strike="noStrike" dirty="0">
                        <a:solidFill>
                          <a:srgbClr val="000000"/>
                        </a:solidFill>
                        <a:latin typeface="+mn-lt"/>
                      </a:endParaRPr>
                    </a:p>
                  </a:txBody>
                  <a:tcPr marL="9525" marR="9525" marT="9525" marB="0"/>
                </a:tc>
              </a:tr>
              <a:tr h="714614">
                <a:tc>
                  <a:txBody>
                    <a:bodyPr/>
                    <a:lstStyle/>
                    <a:p>
                      <a:pPr marL="174625" marR="0" indent="0" algn="l" defTabSz="914400" rtl="0" eaLnBrk="1" fontAlgn="t" latinLnBrk="0" hangingPunct="1">
                        <a:lnSpc>
                          <a:spcPct val="100000"/>
                        </a:lnSpc>
                        <a:spcBef>
                          <a:spcPts val="0"/>
                        </a:spcBef>
                        <a:spcAft>
                          <a:spcPts val="0"/>
                        </a:spcAft>
                        <a:buClrTx/>
                        <a:buSzTx/>
                        <a:buFontTx/>
                        <a:buNone/>
                        <a:tabLst/>
                        <a:defRPr/>
                      </a:pPr>
                      <a:r>
                        <a:rPr lang="id-ID" sz="1800" b="0" i="0" u="none" strike="noStrike" dirty="0" smtClean="0">
                          <a:solidFill>
                            <a:srgbClr val="000000"/>
                          </a:solidFill>
                          <a:latin typeface="+mn-lt"/>
                        </a:rPr>
                        <a:t>Bentuk Kegiatan</a:t>
                      </a:r>
                    </a:p>
                  </a:txBody>
                  <a:tcPr marL="9525" marR="9525" marT="9525" marB="0"/>
                </a:tc>
                <a:tc>
                  <a:txBody>
                    <a:bodyPr/>
                    <a:lstStyle/>
                    <a:p>
                      <a:pPr marL="87313" marR="0" indent="0" algn="l" defTabSz="914400" rtl="0" eaLnBrk="1" fontAlgn="t" latinLnBrk="0" hangingPunct="1">
                        <a:lnSpc>
                          <a:spcPct val="100000"/>
                        </a:lnSpc>
                        <a:spcBef>
                          <a:spcPts val="0"/>
                        </a:spcBef>
                        <a:spcAft>
                          <a:spcPts val="0"/>
                        </a:spcAft>
                        <a:buClrTx/>
                        <a:buSzTx/>
                        <a:buFontTx/>
                        <a:buNone/>
                        <a:tabLst/>
                        <a:defRPr/>
                      </a:pPr>
                      <a:r>
                        <a:rPr lang="id-ID" sz="1800" kern="1200" dirty="0" smtClean="0">
                          <a:solidFill>
                            <a:schemeClr val="tx1"/>
                          </a:solidFill>
                          <a:latin typeface="+mn-lt"/>
                          <a:ea typeface="+mn-ea"/>
                          <a:cs typeface="+mn-cs"/>
                        </a:rPr>
                        <a:t>Pertemuan Coaching/Pendampingan</a:t>
                      </a:r>
                      <a:r>
                        <a:rPr lang="id-ID" sz="1800" kern="1200" baseline="0" dirty="0" smtClean="0">
                          <a:solidFill>
                            <a:schemeClr val="tx1"/>
                          </a:solidFill>
                          <a:latin typeface="+mn-lt"/>
                          <a:ea typeface="+mn-ea"/>
                          <a:cs typeface="+mn-cs"/>
                        </a:rPr>
                        <a:t> </a:t>
                      </a:r>
                      <a:r>
                        <a:rPr lang="id-ID" sz="1800" kern="1200" dirty="0" smtClean="0">
                          <a:solidFill>
                            <a:schemeClr val="tx1"/>
                          </a:solidFill>
                          <a:latin typeface="+mn-lt"/>
                          <a:ea typeface="+mn-ea"/>
                          <a:cs typeface="+mn-cs"/>
                        </a:rPr>
                        <a:t>aplikasi e-Licensing bagi sarana produksi dan distribusi kefarmasian</a:t>
                      </a:r>
                      <a:endParaRPr lang="id-ID" sz="1800" b="0" i="0" u="none" strike="noStrike" dirty="0" smtClean="0">
                        <a:solidFill>
                          <a:srgbClr val="000000"/>
                        </a:solidFill>
                        <a:latin typeface="+mn-lt"/>
                      </a:endParaRPr>
                    </a:p>
                  </a:txBody>
                  <a:tcPr marL="9525" marR="9525" marT="9525" marB="0"/>
                </a:tc>
              </a:tr>
              <a:tr h="1254246">
                <a:tc>
                  <a:txBody>
                    <a:bodyPr/>
                    <a:lstStyle/>
                    <a:p>
                      <a:pPr marL="174625" marR="0" indent="0" algn="l" defTabSz="914400" rtl="0" eaLnBrk="1" fontAlgn="t" latinLnBrk="0" hangingPunct="1">
                        <a:lnSpc>
                          <a:spcPct val="100000"/>
                        </a:lnSpc>
                        <a:spcBef>
                          <a:spcPts val="0"/>
                        </a:spcBef>
                        <a:spcAft>
                          <a:spcPts val="0"/>
                        </a:spcAft>
                        <a:buClrTx/>
                        <a:buSzTx/>
                        <a:buFontTx/>
                        <a:buNone/>
                        <a:tabLst/>
                        <a:defRPr/>
                      </a:pPr>
                      <a:r>
                        <a:rPr lang="id-ID" sz="1800" b="0" i="0" u="none" strike="noStrike" dirty="0" smtClean="0">
                          <a:solidFill>
                            <a:srgbClr val="000000"/>
                          </a:solidFill>
                          <a:latin typeface="+mn-lt"/>
                        </a:rPr>
                        <a:t>Manfaat</a:t>
                      </a:r>
                      <a:endParaRPr lang="fi-FI" sz="1800" b="0" i="0" u="none" strike="noStrike" dirty="0" smtClean="0">
                        <a:solidFill>
                          <a:srgbClr val="000000"/>
                        </a:solidFill>
                        <a:latin typeface="+mn-lt"/>
                      </a:endParaRPr>
                    </a:p>
                  </a:txBody>
                  <a:tcPr marL="9525" marR="9525" marT="9525" marB="0"/>
                </a:tc>
                <a:tc>
                  <a:txBody>
                    <a:bodyPr/>
                    <a:lstStyle/>
                    <a:p>
                      <a:pPr marL="87313" marR="0" indent="0" algn="l" defTabSz="914400" rtl="0" eaLnBrk="1" fontAlgn="t" latinLnBrk="0" hangingPunct="1">
                        <a:lnSpc>
                          <a:spcPct val="100000"/>
                        </a:lnSpc>
                        <a:spcBef>
                          <a:spcPts val="0"/>
                        </a:spcBef>
                        <a:spcAft>
                          <a:spcPts val="0"/>
                        </a:spcAft>
                        <a:buClrTx/>
                        <a:buSzTx/>
                        <a:buFontTx/>
                        <a:buNone/>
                        <a:tabLst/>
                        <a:defRPr/>
                      </a:pPr>
                      <a:r>
                        <a:rPr lang="id-ID" sz="1800" b="0" kern="1200" dirty="0" smtClean="0">
                          <a:solidFill>
                            <a:schemeClr val="tx1"/>
                          </a:solidFill>
                          <a:latin typeface="+mn-lt"/>
                          <a:ea typeface="+mn-ea"/>
                          <a:cs typeface="+mn-cs"/>
                        </a:rPr>
                        <a:t>M</a:t>
                      </a:r>
                      <a:r>
                        <a:rPr lang="en-US" sz="1800" b="0" kern="1200" dirty="0" err="1" smtClean="0">
                          <a:solidFill>
                            <a:schemeClr val="tx1"/>
                          </a:solidFill>
                          <a:latin typeface="+mn-lt"/>
                          <a:ea typeface="+mn-ea"/>
                          <a:cs typeface="+mn-cs"/>
                        </a:rPr>
                        <a:t>empermudah</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proses</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registrasi</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dan</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perizinan</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sarana</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produksi</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dan</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distribusi</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kefarmasian</a:t>
                      </a:r>
                      <a:r>
                        <a:rPr lang="id-ID" sz="1800" b="0" kern="1200" dirty="0" smtClean="0">
                          <a:solidFill>
                            <a:schemeClr val="tx1"/>
                          </a:solidFill>
                          <a:latin typeface="+mn-lt"/>
                          <a:ea typeface="+mn-ea"/>
                          <a:cs typeface="+mn-cs"/>
                        </a:rPr>
                        <a:t>, pemantauan</a:t>
                      </a:r>
                      <a:r>
                        <a:rPr lang="id-ID" sz="1800" b="0" kern="1200" baseline="0" dirty="0" smtClean="0">
                          <a:solidFill>
                            <a:schemeClr val="tx1"/>
                          </a:solidFill>
                          <a:latin typeface="+mn-lt"/>
                          <a:ea typeface="+mn-ea"/>
                          <a:cs typeface="+mn-cs"/>
                        </a:rPr>
                        <a:t> dan monitoring legalitas sarana, dan validitas jumlah sarana </a:t>
                      </a:r>
                      <a:r>
                        <a:rPr lang="id-ID" sz="1800" kern="1200" dirty="0" smtClean="0">
                          <a:solidFill>
                            <a:schemeClr val="tx1"/>
                          </a:solidFill>
                          <a:latin typeface="+mn-lt"/>
                          <a:ea typeface="+mn-ea"/>
                          <a:cs typeface="+mn-cs"/>
                        </a:rPr>
                        <a:t>produksi dan distribusi </a:t>
                      </a:r>
                      <a:r>
                        <a:rPr lang="id-ID" sz="1800" b="0" kern="1200" baseline="0" dirty="0" smtClean="0">
                          <a:solidFill>
                            <a:schemeClr val="tx1"/>
                          </a:solidFill>
                          <a:latin typeface="+mn-lt"/>
                          <a:ea typeface="+mn-ea"/>
                          <a:cs typeface="+mn-cs"/>
                        </a:rPr>
                        <a:t>kefarmasian</a:t>
                      </a:r>
                      <a:endParaRPr lang="id-ID" sz="1800" b="0" i="0" u="none" strike="noStrike" dirty="0" smtClean="0">
                        <a:solidFill>
                          <a:srgbClr val="000000"/>
                        </a:solidFill>
                        <a:latin typeface="+mn-lt"/>
                      </a:endParaRPr>
                    </a:p>
                  </a:txBody>
                  <a:tcPr marL="9525" marR="9525" marT="9525" marB="0"/>
                </a:tc>
              </a:tr>
              <a:tr h="791037">
                <a:tc>
                  <a:txBody>
                    <a:bodyPr/>
                    <a:lstStyle/>
                    <a:p>
                      <a:pPr marL="174625" marR="0" indent="0" algn="l" defTabSz="914400" rtl="0" eaLnBrk="1" fontAlgn="t" latinLnBrk="0" hangingPunct="1">
                        <a:lnSpc>
                          <a:spcPct val="100000"/>
                        </a:lnSpc>
                        <a:spcBef>
                          <a:spcPts val="0"/>
                        </a:spcBef>
                        <a:spcAft>
                          <a:spcPts val="0"/>
                        </a:spcAft>
                        <a:buClrTx/>
                        <a:buSzTx/>
                        <a:buFontTx/>
                        <a:buNone/>
                        <a:tabLst/>
                        <a:defRPr/>
                      </a:pPr>
                      <a:r>
                        <a:rPr lang="id-ID" sz="1800" b="0" i="0" u="none" strike="noStrike" dirty="0" smtClean="0">
                          <a:solidFill>
                            <a:srgbClr val="000000"/>
                          </a:solidFill>
                          <a:latin typeface="+mn-lt"/>
                        </a:rPr>
                        <a:t>Dampak</a:t>
                      </a:r>
                      <a:r>
                        <a:rPr lang="id-ID" sz="1800" b="0" i="0" u="none" strike="noStrike" baseline="0" dirty="0" smtClean="0">
                          <a:solidFill>
                            <a:srgbClr val="000000"/>
                          </a:solidFill>
                          <a:latin typeface="+mn-lt"/>
                        </a:rPr>
                        <a:t> </a:t>
                      </a:r>
                      <a:endParaRPr lang="fi-FI" sz="1800" b="0" i="0" u="none" strike="noStrike" dirty="0" smtClean="0">
                        <a:solidFill>
                          <a:srgbClr val="000000"/>
                        </a:solidFill>
                        <a:latin typeface="+mn-lt"/>
                      </a:endParaRPr>
                    </a:p>
                  </a:txBody>
                  <a:tcPr marL="9525" marR="9525" marT="9525" marB="0"/>
                </a:tc>
                <a:tc>
                  <a:txBody>
                    <a:bodyPr/>
                    <a:lstStyle/>
                    <a:p>
                      <a:pPr marL="87313" marR="0" indent="0" algn="l" defTabSz="914400" rtl="0" eaLnBrk="1" fontAlgn="t" latinLnBrk="0" hangingPunct="1">
                        <a:lnSpc>
                          <a:spcPct val="100000"/>
                        </a:lnSpc>
                        <a:spcBef>
                          <a:spcPts val="0"/>
                        </a:spcBef>
                        <a:spcAft>
                          <a:spcPts val="0"/>
                        </a:spcAft>
                        <a:buClrTx/>
                        <a:buSzTx/>
                        <a:buFontTx/>
                        <a:buNone/>
                        <a:tabLst/>
                        <a:defRPr/>
                      </a:pPr>
                      <a:r>
                        <a:rPr lang="id-ID" sz="1800" kern="1200" dirty="0" smtClean="0">
                          <a:solidFill>
                            <a:schemeClr val="tx1"/>
                          </a:solidFill>
                          <a:latin typeface="+mn-lt"/>
                          <a:ea typeface="+mn-ea"/>
                          <a:cs typeface="+mn-cs"/>
                        </a:rPr>
                        <a:t>M</a:t>
                      </a:r>
                      <a:r>
                        <a:rPr lang="en-US" sz="1800" kern="1200" dirty="0" err="1" smtClean="0">
                          <a:solidFill>
                            <a:schemeClr val="tx1"/>
                          </a:solidFill>
                          <a:latin typeface="+mn-lt"/>
                          <a:ea typeface="+mn-ea"/>
                          <a:cs typeface="+mn-cs"/>
                        </a:rPr>
                        <a:t>enjamin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ketersediaan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sediaan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farmasi</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perbekalan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kesehatan</a:t>
                      </a:r>
                      <a:r>
                        <a:rPr lang="id-ID" sz="1800" kern="1200" dirty="0" smtClean="0">
                          <a:solidFill>
                            <a:schemeClr val="tx1"/>
                          </a:solidFill>
                          <a:latin typeface="+mn-lt"/>
                          <a:ea typeface="+mn-ea"/>
                          <a:cs typeface="+mn-cs"/>
                        </a:rPr>
                        <a:t> </a:t>
                      </a:r>
                      <a:r>
                        <a:rPr lang="en-US" sz="1800" kern="1200" dirty="0" smtClean="0">
                          <a:solidFill>
                            <a:schemeClr val="tx1"/>
                          </a:solidFill>
                          <a:latin typeface="+mn-lt"/>
                          <a:ea typeface="+mn-ea"/>
                          <a:cs typeface="+mn-cs"/>
                        </a:rPr>
                        <a:t>yang </a:t>
                      </a:r>
                      <a:r>
                        <a:rPr lang="en-US" sz="1800" kern="1200" dirty="0" err="1" smtClean="0">
                          <a:solidFill>
                            <a:schemeClr val="tx1"/>
                          </a:solidFill>
                          <a:latin typeface="+mn-lt"/>
                          <a:ea typeface="+mn-ea"/>
                          <a:cs typeface="+mn-cs"/>
                        </a:rPr>
                        <a:t>memenuhi</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standar</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terjangkau</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oleh</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masyarakat</a:t>
                      </a:r>
                      <a:endParaRPr lang="id-ID" sz="1800" b="0" i="0" u="none" strike="noStrike" dirty="0" smtClean="0">
                        <a:solidFill>
                          <a:srgbClr val="000000"/>
                        </a:solidFill>
                        <a:latin typeface="+mn-lt"/>
                      </a:endParaRPr>
                    </a:p>
                  </a:txBody>
                  <a:tcPr marL="9525" marR="9525" marT="9525" marB="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84"/>
          </a:xfrm>
        </p:spPr>
        <p:txBody>
          <a:bodyPr anchor="t">
            <a:noAutofit/>
          </a:bodyPr>
          <a:lstStyle/>
          <a:p>
            <a:pPr marL="87313" fontAlgn="t"/>
            <a:r>
              <a:rPr lang="id-ID" sz="3200" b="1" dirty="0" smtClean="0">
                <a:solidFill>
                  <a:srgbClr val="00B050"/>
                </a:solidFill>
                <a:effectLst>
                  <a:outerShdw blurRad="38100" dist="38100" dir="2700000" algn="tl">
                    <a:srgbClr val="000000">
                      <a:alpha val="43137"/>
                    </a:srgbClr>
                  </a:outerShdw>
                </a:effectLst>
              </a:rPr>
              <a:t>Pembekalan CDOB untuk Tenaga Kesehatan dan Penanggungjawab Teknis Sarana Distribusi Obat</a:t>
            </a:r>
            <a:br>
              <a:rPr lang="id-ID" sz="3200" b="1" dirty="0" smtClean="0">
                <a:solidFill>
                  <a:srgbClr val="00B050"/>
                </a:solidFill>
                <a:effectLst>
                  <a:outerShdw blurRad="38100" dist="38100" dir="2700000" algn="tl">
                    <a:srgbClr val="000000">
                      <a:alpha val="43137"/>
                    </a:srgbClr>
                  </a:outerShdw>
                </a:effectLst>
              </a:rPr>
            </a:br>
            <a:r>
              <a:rPr lang="id-ID" sz="3200" b="1" dirty="0" smtClean="0">
                <a:solidFill>
                  <a:srgbClr val="00B050"/>
                </a:solidFill>
                <a:effectLst>
                  <a:outerShdw blurRad="38100" dist="38100" dir="2700000" algn="tl">
                    <a:srgbClr val="000000">
                      <a:alpha val="43137"/>
                    </a:srgbClr>
                  </a:outerShdw>
                </a:effectLst>
              </a:rPr>
              <a:t> </a:t>
            </a:r>
            <a:endParaRPr lang="id-ID" sz="3200" b="1" dirty="0">
              <a:solidFill>
                <a:srgbClr val="00B050"/>
              </a:solidFill>
              <a:effectLst>
                <a:outerShdw blurRad="38100" dist="38100" dir="2700000" algn="tl">
                  <a:srgbClr val="000000">
                    <a:alpha val="43137"/>
                  </a:srgbClr>
                </a:outerShdw>
              </a:effectLst>
            </a:endParaRPr>
          </a:p>
        </p:txBody>
      </p:sp>
      <p:graphicFrame>
        <p:nvGraphicFramePr>
          <p:cNvPr id="5" name="Table 4"/>
          <p:cNvGraphicFramePr>
            <a:graphicFrameLocks noGrp="1"/>
          </p:cNvGraphicFramePr>
          <p:nvPr/>
        </p:nvGraphicFramePr>
        <p:xfrm>
          <a:off x="428596" y="1500174"/>
          <a:ext cx="8358246" cy="4643471"/>
        </p:xfrm>
        <a:graphic>
          <a:graphicData uri="http://schemas.openxmlformats.org/drawingml/2006/table">
            <a:tbl>
              <a:tblPr firstRow="1" bandRow="1">
                <a:tableStyleId>{5DA37D80-6434-44D0-A028-1B22A696006F}</a:tableStyleId>
              </a:tblPr>
              <a:tblGrid>
                <a:gridCol w="1979585"/>
                <a:gridCol w="6378661"/>
              </a:tblGrid>
              <a:tr h="1071571">
                <a:tc>
                  <a:txBody>
                    <a:bodyPr/>
                    <a:lstStyle/>
                    <a:p>
                      <a:pPr marL="174625" indent="0" algn="l" fontAlgn="t"/>
                      <a:r>
                        <a:rPr lang="id-ID" sz="1800" b="0" u="none" strike="noStrike" dirty="0" smtClean="0"/>
                        <a:t>Latar Belakang</a:t>
                      </a:r>
                      <a:endParaRPr lang="id-ID" sz="1800" b="0" i="0" u="none" strike="noStrike" dirty="0">
                        <a:solidFill>
                          <a:srgbClr val="000000"/>
                        </a:solidFill>
                        <a:latin typeface="+mn-lt"/>
                      </a:endParaRPr>
                    </a:p>
                  </a:txBody>
                  <a:tcPr marL="9525" marR="9525" marT="9525" marB="0"/>
                </a:tc>
                <a:tc>
                  <a:txBody>
                    <a:bodyPr/>
                    <a:lstStyle/>
                    <a:p>
                      <a:pPr marL="87313" indent="0" algn="l" fontAlgn="t"/>
                      <a:r>
                        <a:rPr lang="id-ID" sz="1800" b="0" kern="1200" dirty="0" smtClean="0">
                          <a:solidFill>
                            <a:schemeClr val="tx1"/>
                          </a:solidFill>
                          <a:latin typeface="+mn-lt"/>
                          <a:ea typeface="+mn-ea"/>
                          <a:cs typeface="+mn-cs"/>
                        </a:rPr>
                        <a:t>Sarana distribusi obat dalam melakukan</a:t>
                      </a:r>
                      <a:r>
                        <a:rPr lang="id-ID" sz="1800" b="0" kern="1200" baseline="0" dirty="0" smtClean="0">
                          <a:solidFill>
                            <a:schemeClr val="tx1"/>
                          </a:solidFill>
                          <a:latin typeface="+mn-lt"/>
                          <a:ea typeface="+mn-ea"/>
                          <a:cs typeface="+mn-cs"/>
                        </a:rPr>
                        <a:t> </a:t>
                      </a:r>
                      <a:r>
                        <a:rPr lang="id-ID" sz="1800" b="0" kern="1200" dirty="0" smtClean="0">
                          <a:solidFill>
                            <a:schemeClr val="tx1"/>
                          </a:solidFill>
                          <a:latin typeface="+mn-lt"/>
                          <a:ea typeface="+mn-ea"/>
                          <a:cs typeface="+mn-cs"/>
                        </a:rPr>
                        <a:t>kegiatan pengadaan, penyimpanan</a:t>
                      </a:r>
                      <a:r>
                        <a:rPr lang="id-ID" sz="1800" b="0" kern="1200" baseline="0" dirty="0" smtClean="0">
                          <a:solidFill>
                            <a:schemeClr val="tx1"/>
                          </a:solidFill>
                          <a:latin typeface="+mn-lt"/>
                          <a:ea typeface="+mn-ea"/>
                          <a:cs typeface="+mn-cs"/>
                        </a:rPr>
                        <a:t> </a:t>
                      </a:r>
                      <a:r>
                        <a:rPr lang="id-ID" sz="1800" b="0" kern="1200" dirty="0" smtClean="0">
                          <a:solidFill>
                            <a:schemeClr val="tx1"/>
                          </a:solidFill>
                          <a:latin typeface="+mn-lt"/>
                          <a:ea typeface="+mn-ea"/>
                          <a:cs typeface="+mn-cs"/>
                        </a:rPr>
                        <a:t>dan</a:t>
                      </a:r>
                      <a:r>
                        <a:rPr lang="id-ID" sz="1800" b="0" kern="1200" baseline="0" dirty="0" smtClean="0">
                          <a:solidFill>
                            <a:schemeClr val="tx1"/>
                          </a:solidFill>
                          <a:latin typeface="+mn-lt"/>
                          <a:ea typeface="+mn-ea"/>
                          <a:cs typeface="+mn-cs"/>
                        </a:rPr>
                        <a:t> </a:t>
                      </a:r>
                      <a:r>
                        <a:rPr lang="id-ID" sz="1800" b="0" kern="1200" dirty="0" smtClean="0">
                          <a:solidFill>
                            <a:schemeClr val="tx1"/>
                          </a:solidFill>
                          <a:latin typeface="+mn-lt"/>
                          <a:ea typeface="+mn-ea"/>
                          <a:cs typeface="+mn-cs"/>
                        </a:rPr>
                        <a:t>penyaluran obat harus sesuai dengan Pedoman Cara Distribusi Obat yang Baik</a:t>
                      </a:r>
                      <a:endParaRPr lang="id-ID" sz="1800" b="0" i="0" u="none" strike="noStrike" dirty="0">
                        <a:solidFill>
                          <a:srgbClr val="000000"/>
                        </a:solidFill>
                        <a:latin typeface="+mn-lt"/>
                      </a:endParaRPr>
                    </a:p>
                  </a:txBody>
                  <a:tcPr marL="9525" marR="9525" marT="9525" marB="0"/>
                </a:tc>
              </a:tr>
              <a:tr h="785818">
                <a:tc>
                  <a:txBody>
                    <a:bodyPr/>
                    <a:lstStyle/>
                    <a:p>
                      <a:pPr marL="174625" indent="0" algn="l" fontAlgn="t"/>
                      <a:r>
                        <a:rPr lang="id-ID" sz="1800" b="0" i="0" u="none" strike="noStrike" dirty="0" smtClean="0">
                          <a:solidFill>
                            <a:srgbClr val="000000"/>
                          </a:solidFill>
                          <a:latin typeface="+mn-lt"/>
                        </a:rPr>
                        <a:t>Output</a:t>
                      </a:r>
                      <a:endParaRPr lang="id-ID" sz="1800" b="0" i="0" u="none" strike="noStrike" dirty="0">
                        <a:solidFill>
                          <a:srgbClr val="000000"/>
                        </a:solidFill>
                        <a:latin typeface="+mn-lt"/>
                      </a:endParaRPr>
                    </a:p>
                  </a:txBody>
                  <a:tcPr marL="9525" marR="9525" marT="9525" marB="0"/>
                </a:tc>
                <a:tc>
                  <a:txBody>
                    <a:bodyPr/>
                    <a:lstStyle/>
                    <a:p>
                      <a:pPr marL="87313" indent="0" algn="l" fontAlgn="t"/>
                      <a:r>
                        <a:rPr lang="id-ID" sz="1800" kern="1200" dirty="0" smtClean="0">
                          <a:solidFill>
                            <a:schemeClr val="tx1"/>
                          </a:solidFill>
                          <a:latin typeface="+mn-lt"/>
                          <a:ea typeface="+mn-ea"/>
                          <a:cs typeface="+mn-cs"/>
                        </a:rPr>
                        <a:t>Proses pendistribusian obat  yang sesuai dengan kaidah Cara Distribusi Obat yang Baik</a:t>
                      </a:r>
                      <a:endParaRPr lang="id-ID" sz="1800" b="0" i="0" u="none" strike="noStrike" dirty="0">
                        <a:solidFill>
                          <a:srgbClr val="000000"/>
                        </a:solidFill>
                        <a:latin typeface="+mn-lt"/>
                      </a:endParaRPr>
                    </a:p>
                  </a:txBody>
                  <a:tcPr marL="9525" marR="9525" marT="9525" marB="0"/>
                </a:tc>
              </a:tr>
              <a:tr h="765438">
                <a:tc>
                  <a:txBody>
                    <a:bodyPr/>
                    <a:lstStyle/>
                    <a:p>
                      <a:pPr marL="174625" marR="0" indent="0" algn="l" defTabSz="914400" rtl="0" eaLnBrk="1" fontAlgn="t" latinLnBrk="0" hangingPunct="1">
                        <a:lnSpc>
                          <a:spcPct val="100000"/>
                        </a:lnSpc>
                        <a:spcBef>
                          <a:spcPts val="0"/>
                        </a:spcBef>
                        <a:spcAft>
                          <a:spcPts val="0"/>
                        </a:spcAft>
                        <a:buClrTx/>
                        <a:buSzTx/>
                        <a:buFontTx/>
                        <a:buNone/>
                        <a:tabLst/>
                        <a:defRPr/>
                      </a:pPr>
                      <a:r>
                        <a:rPr lang="id-ID" sz="1800" b="0" i="0" u="none" strike="noStrike" dirty="0" smtClean="0">
                          <a:solidFill>
                            <a:srgbClr val="000000"/>
                          </a:solidFill>
                          <a:latin typeface="+mn-lt"/>
                        </a:rPr>
                        <a:t>Bentuk Kegiatan</a:t>
                      </a:r>
                    </a:p>
                  </a:txBody>
                  <a:tcPr marL="9525" marR="9525" marT="9525" marB="0"/>
                </a:tc>
                <a:tc>
                  <a:txBody>
                    <a:bodyPr/>
                    <a:lstStyle/>
                    <a:p>
                      <a:pPr marL="87313" marR="0" indent="0" algn="l" defTabSz="914400" rtl="0" eaLnBrk="1" fontAlgn="t" latinLnBrk="0" hangingPunct="1">
                        <a:lnSpc>
                          <a:spcPct val="100000"/>
                        </a:lnSpc>
                        <a:spcBef>
                          <a:spcPts val="0"/>
                        </a:spcBef>
                        <a:spcAft>
                          <a:spcPts val="0"/>
                        </a:spcAft>
                        <a:buClrTx/>
                        <a:buSzTx/>
                        <a:buFontTx/>
                        <a:buNone/>
                        <a:tabLst/>
                        <a:defRPr/>
                      </a:pPr>
                      <a:r>
                        <a:rPr lang="id-ID" sz="1800" kern="1200" dirty="0" smtClean="0">
                          <a:solidFill>
                            <a:schemeClr val="tx1"/>
                          </a:solidFill>
                          <a:latin typeface="+mn-lt"/>
                          <a:ea typeface="+mn-ea"/>
                          <a:cs typeface="+mn-cs"/>
                        </a:rPr>
                        <a:t>P</a:t>
                      </a:r>
                      <a:r>
                        <a:rPr lang="en-US" sz="1800" kern="1200" dirty="0" err="1" smtClean="0">
                          <a:solidFill>
                            <a:schemeClr val="tx1"/>
                          </a:solidFill>
                          <a:latin typeface="+mn-lt"/>
                          <a:ea typeface="+mn-ea"/>
                          <a:cs typeface="+mn-cs"/>
                        </a:rPr>
                        <a:t>ertemuan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pembinaan</a:t>
                      </a:r>
                      <a:r>
                        <a:rPr lang="en-US" sz="1800" kern="1200" dirty="0" smtClean="0">
                          <a:solidFill>
                            <a:schemeClr val="tx1"/>
                          </a:solidFill>
                          <a:latin typeface="+mn-lt"/>
                          <a:ea typeface="+mn-ea"/>
                          <a:cs typeface="+mn-cs"/>
                        </a:rPr>
                        <a:t> </a:t>
                      </a:r>
                      <a:r>
                        <a:rPr lang="id-ID" sz="1800" kern="1200" dirty="0" smtClean="0">
                          <a:solidFill>
                            <a:schemeClr val="tx1"/>
                          </a:solidFill>
                          <a:latin typeface="+mn-lt"/>
                          <a:ea typeface="+mn-ea"/>
                          <a:cs typeface="+mn-cs"/>
                        </a:rPr>
                        <a:t>terhadap tenaga kesehatan pembina dan penanggungjawab teknis sarana distribusi obat </a:t>
                      </a:r>
                      <a:endParaRPr lang="id-ID" sz="1800" b="0" i="0" u="none" strike="noStrike" dirty="0" smtClean="0">
                        <a:solidFill>
                          <a:srgbClr val="000000"/>
                        </a:solidFill>
                        <a:latin typeface="+mn-lt"/>
                      </a:endParaRPr>
                    </a:p>
                  </a:txBody>
                  <a:tcPr marL="9525" marR="9525" marT="9525" marB="0"/>
                </a:tc>
              </a:tr>
              <a:tr h="1275832">
                <a:tc>
                  <a:txBody>
                    <a:bodyPr/>
                    <a:lstStyle/>
                    <a:p>
                      <a:pPr marL="174625" marR="0" indent="0" algn="l" defTabSz="914400" rtl="0" eaLnBrk="1" fontAlgn="t" latinLnBrk="0" hangingPunct="1">
                        <a:lnSpc>
                          <a:spcPct val="100000"/>
                        </a:lnSpc>
                        <a:spcBef>
                          <a:spcPts val="0"/>
                        </a:spcBef>
                        <a:spcAft>
                          <a:spcPts val="0"/>
                        </a:spcAft>
                        <a:buClrTx/>
                        <a:buSzTx/>
                        <a:buFontTx/>
                        <a:buNone/>
                        <a:tabLst/>
                        <a:defRPr/>
                      </a:pPr>
                      <a:r>
                        <a:rPr lang="id-ID" sz="1800" b="0" i="0" u="none" strike="noStrike" dirty="0" smtClean="0">
                          <a:solidFill>
                            <a:srgbClr val="000000"/>
                          </a:solidFill>
                          <a:latin typeface="+mn-lt"/>
                        </a:rPr>
                        <a:t>Manfaat</a:t>
                      </a:r>
                      <a:endParaRPr lang="fi-FI" sz="1800" b="0" i="0" u="none" strike="noStrike" dirty="0" smtClean="0">
                        <a:solidFill>
                          <a:srgbClr val="000000"/>
                        </a:solidFill>
                        <a:latin typeface="+mn-lt"/>
                      </a:endParaRPr>
                    </a:p>
                  </a:txBody>
                  <a:tcPr marL="9525" marR="9525" marT="9525" marB="0"/>
                </a:tc>
                <a:tc>
                  <a:txBody>
                    <a:bodyPr/>
                    <a:lstStyle/>
                    <a:p>
                      <a:pPr marL="87313" indent="0" algn="l" fontAlgn="t"/>
                      <a:r>
                        <a:rPr lang="id-ID" sz="1800" kern="1200" dirty="0" smtClean="0">
                          <a:solidFill>
                            <a:schemeClr val="tx1"/>
                          </a:solidFill>
                          <a:latin typeface="+mn-lt"/>
                          <a:ea typeface="+mn-ea"/>
                          <a:cs typeface="+mn-cs"/>
                        </a:rPr>
                        <a:t>Meningkatkan kemampuan tenaga kesehatan pembina </a:t>
                      </a:r>
                      <a:r>
                        <a:rPr lang="en-US" sz="1800" kern="1200" dirty="0" err="1" smtClean="0">
                          <a:solidFill>
                            <a:schemeClr val="tx1"/>
                          </a:solidFill>
                          <a:latin typeface="+mn-lt"/>
                          <a:ea typeface="+mn-ea"/>
                          <a:cs typeface="+mn-cs"/>
                        </a:rPr>
                        <a:t>sarana</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distribusi</a:t>
                      </a:r>
                      <a:r>
                        <a:rPr lang="id-ID" sz="1800" kern="1200" dirty="0" smtClean="0">
                          <a:solidFill>
                            <a:schemeClr val="tx1"/>
                          </a:solidFill>
                          <a:latin typeface="+mn-lt"/>
                          <a:ea typeface="+mn-ea"/>
                          <a:cs typeface="+mn-cs"/>
                        </a:rPr>
                        <a:t> obat  dan penanggungjawab teknis sarana distribusi obat  agar </a:t>
                      </a:r>
                      <a:r>
                        <a:rPr lang="en-US" sz="1800" kern="1200" dirty="0" err="1" smtClean="0">
                          <a:solidFill>
                            <a:schemeClr val="tx1"/>
                          </a:solidFill>
                          <a:latin typeface="+mn-lt"/>
                          <a:ea typeface="+mn-ea"/>
                          <a:cs typeface="+mn-cs"/>
                        </a:rPr>
                        <a:t>sarana</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distribusi</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obat</a:t>
                      </a:r>
                      <a:r>
                        <a:rPr lang="en-US" sz="1800" kern="1200" dirty="0" smtClean="0">
                          <a:solidFill>
                            <a:schemeClr val="tx1"/>
                          </a:solidFill>
                          <a:latin typeface="+mn-lt"/>
                          <a:ea typeface="+mn-ea"/>
                          <a:cs typeface="+mn-cs"/>
                        </a:rPr>
                        <a:t> </a:t>
                      </a:r>
                      <a:r>
                        <a:rPr lang="id-ID" sz="1800" kern="1200" dirty="0" smtClean="0">
                          <a:solidFill>
                            <a:schemeClr val="tx1"/>
                          </a:solidFill>
                          <a:latin typeface="+mn-lt"/>
                          <a:ea typeface="+mn-ea"/>
                          <a:cs typeface="+mn-cs"/>
                        </a:rPr>
                        <a:t>mampu mencapai persyaratan yang telah ditetapkan dalam CDOB</a:t>
                      </a:r>
                      <a:endParaRPr lang="id-ID" sz="1800" b="0" i="0" u="none" strike="noStrike" dirty="0">
                        <a:solidFill>
                          <a:srgbClr val="000000"/>
                        </a:solidFill>
                        <a:latin typeface="+mn-lt"/>
                      </a:endParaRPr>
                    </a:p>
                  </a:txBody>
                  <a:tcPr marL="9525" marR="9525" marT="9525" marB="0"/>
                </a:tc>
              </a:tr>
              <a:tr h="744812">
                <a:tc>
                  <a:txBody>
                    <a:bodyPr/>
                    <a:lstStyle/>
                    <a:p>
                      <a:pPr marL="174625" marR="0" indent="0" algn="l" defTabSz="914400" rtl="0" eaLnBrk="1" fontAlgn="t" latinLnBrk="0" hangingPunct="1">
                        <a:lnSpc>
                          <a:spcPct val="100000"/>
                        </a:lnSpc>
                        <a:spcBef>
                          <a:spcPts val="0"/>
                        </a:spcBef>
                        <a:spcAft>
                          <a:spcPts val="0"/>
                        </a:spcAft>
                        <a:buClrTx/>
                        <a:buSzTx/>
                        <a:buFontTx/>
                        <a:buNone/>
                        <a:tabLst/>
                        <a:defRPr/>
                      </a:pPr>
                      <a:r>
                        <a:rPr lang="id-ID" sz="1800" b="0" i="0" u="none" strike="noStrike" dirty="0" smtClean="0">
                          <a:solidFill>
                            <a:srgbClr val="000000"/>
                          </a:solidFill>
                          <a:latin typeface="+mn-lt"/>
                        </a:rPr>
                        <a:t>Dampak</a:t>
                      </a:r>
                      <a:r>
                        <a:rPr lang="id-ID" sz="1800" b="0" i="0" u="none" strike="noStrike" baseline="0" dirty="0" smtClean="0">
                          <a:solidFill>
                            <a:srgbClr val="000000"/>
                          </a:solidFill>
                          <a:latin typeface="+mn-lt"/>
                        </a:rPr>
                        <a:t> </a:t>
                      </a:r>
                      <a:endParaRPr lang="fi-FI" sz="1800" b="0" i="0" u="none" strike="noStrike" dirty="0" smtClean="0">
                        <a:solidFill>
                          <a:srgbClr val="000000"/>
                        </a:solidFill>
                        <a:latin typeface="+mn-lt"/>
                      </a:endParaRPr>
                    </a:p>
                  </a:txBody>
                  <a:tcPr marL="9525" marR="9525" marT="9525" marB="0"/>
                </a:tc>
                <a:tc>
                  <a:txBody>
                    <a:bodyPr/>
                    <a:lstStyle/>
                    <a:p>
                      <a:pPr marL="87313" marR="0" indent="0" algn="l" defTabSz="914400" rtl="0" eaLnBrk="1" fontAlgn="t" latinLnBrk="0" hangingPunct="1">
                        <a:lnSpc>
                          <a:spcPct val="100000"/>
                        </a:lnSpc>
                        <a:spcBef>
                          <a:spcPts val="0"/>
                        </a:spcBef>
                        <a:spcAft>
                          <a:spcPts val="0"/>
                        </a:spcAft>
                        <a:buClrTx/>
                        <a:buSzTx/>
                        <a:buFontTx/>
                        <a:buNone/>
                        <a:tabLst/>
                        <a:defRPr/>
                      </a:pPr>
                      <a:r>
                        <a:rPr lang="id-ID" sz="1800" kern="1200" dirty="0" smtClean="0">
                          <a:solidFill>
                            <a:schemeClr val="tx1"/>
                          </a:solidFill>
                          <a:latin typeface="+mn-lt"/>
                          <a:ea typeface="+mn-ea"/>
                          <a:cs typeface="+mn-cs"/>
                        </a:rPr>
                        <a:t>Melindungi masyarakat dari peredaran obat yang tidak memenuhi persyaratan keamanan, </a:t>
                      </a:r>
                      <a:r>
                        <a:rPr lang="en-US" sz="1800" kern="1200" dirty="0" err="1" smtClean="0">
                          <a:solidFill>
                            <a:schemeClr val="tx1"/>
                          </a:solidFill>
                          <a:latin typeface="+mn-lt"/>
                          <a:ea typeface="+mn-ea"/>
                          <a:cs typeface="+mn-cs"/>
                        </a:rPr>
                        <a:t>khasiat</a:t>
                      </a:r>
                      <a:r>
                        <a:rPr lang="id-ID" sz="1800" kern="1200" dirty="0" smtClean="0">
                          <a:solidFill>
                            <a:schemeClr val="tx1"/>
                          </a:solidFill>
                          <a:latin typeface="+mn-lt"/>
                          <a:ea typeface="+mn-ea"/>
                          <a:cs typeface="+mn-cs"/>
                        </a:rPr>
                        <a:t> dan mutu</a:t>
                      </a:r>
                      <a:endParaRPr lang="id-ID" sz="1800" b="0" i="0" u="none" strike="noStrike" dirty="0" smtClean="0">
                        <a:solidFill>
                          <a:srgbClr val="000000"/>
                        </a:solidFill>
                        <a:latin typeface="+mn-lt"/>
                      </a:endParaRPr>
                    </a:p>
                  </a:txBody>
                  <a:tcPr marL="9525" marR="9525" marT="9525"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85794"/>
          </a:xfrm>
        </p:spPr>
        <p:txBody>
          <a:bodyPr anchor="t">
            <a:noAutofit/>
          </a:bodyPr>
          <a:lstStyle/>
          <a:p>
            <a:pPr marL="87313" fontAlgn="t"/>
            <a:r>
              <a:rPr lang="fi-FI" sz="3200" b="1" dirty="0" smtClean="0">
                <a:solidFill>
                  <a:srgbClr val="00B050"/>
                </a:solidFill>
                <a:effectLst>
                  <a:outerShdw blurRad="38100" dist="38100" dir="2700000" algn="tl">
                    <a:srgbClr val="000000">
                      <a:alpha val="43137"/>
                    </a:srgbClr>
                  </a:outerShdw>
                </a:effectLst>
              </a:rPr>
              <a:t>Sosialisasi </a:t>
            </a:r>
            <a:r>
              <a:rPr lang="id-ID" sz="3200" b="1" dirty="0" smtClean="0">
                <a:solidFill>
                  <a:srgbClr val="00B050"/>
                </a:solidFill>
                <a:effectLst>
                  <a:outerShdw blurRad="38100" dist="38100" dir="2700000" algn="tl">
                    <a:srgbClr val="000000">
                      <a:alpha val="43137"/>
                    </a:srgbClr>
                  </a:outerShdw>
                </a:effectLst>
              </a:rPr>
              <a:t>M</a:t>
            </a:r>
            <a:r>
              <a:rPr lang="fi-FI" sz="3200" b="1" dirty="0" smtClean="0">
                <a:solidFill>
                  <a:srgbClr val="00B050"/>
                </a:solidFill>
                <a:effectLst>
                  <a:outerShdw blurRad="38100" dist="38100" dir="2700000" algn="tl">
                    <a:srgbClr val="000000">
                      <a:alpha val="43137"/>
                    </a:srgbClr>
                  </a:outerShdw>
                </a:effectLst>
              </a:rPr>
              <a:t>akanan </a:t>
            </a:r>
            <a:r>
              <a:rPr lang="id-ID" sz="3200" b="1" dirty="0" smtClean="0">
                <a:solidFill>
                  <a:srgbClr val="00B050"/>
                </a:solidFill>
                <a:effectLst>
                  <a:outerShdw blurRad="38100" dist="38100" dir="2700000" algn="tl">
                    <a:srgbClr val="000000">
                      <a:alpha val="43137"/>
                    </a:srgbClr>
                  </a:outerShdw>
                </a:effectLst>
              </a:rPr>
              <a:t>J</a:t>
            </a:r>
            <a:r>
              <a:rPr lang="fi-FI" sz="3200" b="1" dirty="0" smtClean="0">
                <a:solidFill>
                  <a:srgbClr val="00B050"/>
                </a:solidFill>
                <a:effectLst>
                  <a:outerShdw blurRad="38100" dist="38100" dir="2700000" algn="tl">
                    <a:srgbClr val="000000">
                      <a:alpha val="43137"/>
                    </a:srgbClr>
                  </a:outerShdw>
                </a:effectLst>
              </a:rPr>
              <a:t>ajanan </a:t>
            </a:r>
            <a:r>
              <a:rPr lang="id-ID" sz="3200" b="1" dirty="0" smtClean="0">
                <a:solidFill>
                  <a:srgbClr val="00B050"/>
                </a:solidFill>
                <a:effectLst>
                  <a:outerShdw blurRad="38100" dist="38100" dir="2700000" algn="tl">
                    <a:srgbClr val="000000">
                      <a:alpha val="43137"/>
                    </a:srgbClr>
                  </a:outerShdw>
                </a:effectLst>
              </a:rPr>
              <a:t>A</a:t>
            </a:r>
            <a:r>
              <a:rPr lang="fi-FI" sz="3200" b="1" dirty="0" smtClean="0">
                <a:solidFill>
                  <a:srgbClr val="00B050"/>
                </a:solidFill>
                <a:effectLst>
                  <a:outerShdw blurRad="38100" dist="38100" dir="2700000" algn="tl">
                    <a:srgbClr val="000000">
                      <a:alpha val="43137"/>
                    </a:srgbClr>
                  </a:outerShdw>
                </a:effectLst>
              </a:rPr>
              <a:t>nak </a:t>
            </a:r>
            <a:r>
              <a:rPr lang="id-ID" sz="3200" b="1" dirty="0" smtClean="0">
                <a:solidFill>
                  <a:srgbClr val="00B050"/>
                </a:solidFill>
                <a:effectLst>
                  <a:outerShdw blurRad="38100" dist="38100" dir="2700000" algn="tl">
                    <a:srgbClr val="000000">
                      <a:alpha val="43137"/>
                    </a:srgbClr>
                  </a:outerShdw>
                </a:effectLst>
              </a:rPr>
              <a:t>S</a:t>
            </a:r>
            <a:r>
              <a:rPr lang="fi-FI" sz="3200" b="1" dirty="0" smtClean="0">
                <a:solidFill>
                  <a:srgbClr val="00B050"/>
                </a:solidFill>
                <a:effectLst>
                  <a:outerShdw blurRad="38100" dist="38100" dir="2700000" algn="tl">
                    <a:srgbClr val="000000">
                      <a:alpha val="43137"/>
                    </a:srgbClr>
                  </a:outerShdw>
                </a:effectLst>
              </a:rPr>
              <a:t>ekolah (MJAS) </a:t>
            </a:r>
            <a:br>
              <a:rPr lang="fi-FI" sz="3200" b="1" dirty="0" smtClean="0">
                <a:solidFill>
                  <a:srgbClr val="00B050"/>
                </a:solidFill>
                <a:effectLst>
                  <a:outerShdw blurRad="38100" dist="38100" dir="2700000" algn="tl">
                    <a:srgbClr val="000000">
                      <a:alpha val="43137"/>
                    </a:srgbClr>
                  </a:outerShdw>
                </a:effectLst>
              </a:rPr>
            </a:br>
            <a:r>
              <a:rPr lang="id-ID" sz="3200" b="1" dirty="0" smtClean="0">
                <a:solidFill>
                  <a:srgbClr val="00B050"/>
                </a:solidFill>
                <a:effectLst>
                  <a:outerShdw blurRad="38100" dist="38100" dir="2700000" algn="tl">
                    <a:srgbClr val="000000">
                      <a:alpha val="43137"/>
                    </a:srgbClr>
                  </a:outerShdw>
                </a:effectLst>
              </a:rPr>
              <a:t/>
            </a:r>
            <a:br>
              <a:rPr lang="id-ID" sz="3200" b="1" dirty="0" smtClean="0">
                <a:solidFill>
                  <a:srgbClr val="00B050"/>
                </a:solidFill>
                <a:effectLst>
                  <a:outerShdw blurRad="38100" dist="38100" dir="2700000" algn="tl">
                    <a:srgbClr val="000000">
                      <a:alpha val="43137"/>
                    </a:srgbClr>
                  </a:outerShdw>
                </a:effectLst>
              </a:rPr>
            </a:br>
            <a:r>
              <a:rPr lang="id-ID" sz="3200" b="1" dirty="0" smtClean="0">
                <a:solidFill>
                  <a:srgbClr val="00B050"/>
                </a:solidFill>
                <a:effectLst>
                  <a:outerShdw blurRad="38100" dist="38100" dir="2700000" algn="tl">
                    <a:srgbClr val="000000">
                      <a:alpha val="43137"/>
                    </a:srgbClr>
                  </a:outerShdw>
                </a:effectLst>
              </a:rPr>
              <a:t/>
            </a:r>
            <a:br>
              <a:rPr lang="id-ID" sz="3200" b="1" dirty="0" smtClean="0">
                <a:solidFill>
                  <a:srgbClr val="00B050"/>
                </a:solidFill>
                <a:effectLst>
                  <a:outerShdw blurRad="38100" dist="38100" dir="2700000" algn="tl">
                    <a:srgbClr val="000000">
                      <a:alpha val="43137"/>
                    </a:srgbClr>
                  </a:outerShdw>
                </a:effectLst>
              </a:rPr>
            </a:br>
            <a:r>
              <a:rPr lang="id-ID" sz="3200" b="1" dirty="0" smtClean="0">
                <a:solidFill>
                  <a:srgbClr val="00B050"/>
                </a:solidFill>
                <a:effectLst>
                  <a:outerShdw blurRad="38100" dist="38100" dir="2700000" algn="tl">
                    <a:srgbClr val="000000">
                      <a:alpha val="43137"/>
                    </a:srgbClr>
                  </a:outerShdw>
                </a:effectLst>
              </a:rPr>
              <a:t> </a:t>
            </a:r>
            <a:endParaRPr lang="id-ID" sz="3200" b="1" dirty="0">
              <a:solidFill>
                <a:srgbClr val="00B050"/>
              </a:solidFill>
              <a:effectLst>
                <a:outerShdw blurRad="38100" dist="38100" dir="2700000" algn="tl">
                  <a:srgbClr val="000000">
                    <a:alpha val="43137"/>
                  </a:srgbClr>
                </a:outerShdw>
              </a:effectLst>
            </a:endParaRPr>
          </a:p>
        </p:txBody>
      </p:sp>
      <p:graphicFrame>
        <p:nvGraphicFramePr>
          <p:cNvPr id="5" name="Table 4"/>
          <p:cNvGraphicFramePr>
            <a:graphicFrameLocks noGrp="1"/>
          </p:cNvGraphicFramePr>
          <p:nvPr/>
        </p:nvGraphicFramePr>
        <p:xfrm>
          <a:off x="428596" y="1000108"/>
          <a:ext cx="8358246" cy="4893987"/>
        </p:xfrm>
        <a:graphic>
          <a:graphicData uri="http://schemas.openxmlformats.org/drawingml/2006/table">
            <a:tbl>
              <a:tblPr firstRow="1" bandRow="1">
                <a:tableStyleId>{5DA37D80-6434-44D0-A028-1B22A696006F}</a:tableStyleId>
              </a:tblPr>
              <a:tblGrid>
                <a:gridCol w="1979585"/>
                <a:gridCol w="6378661"/>
              </a:tblGrid>
              <a:tr h="1537019">
                <a:tc>
                  <a:txBody>
                    <a:bodyPr/>
                    <a:lstStyle/>
                    <a:p>
                      <a:pPr marL="174625" indent="0" algn="l" fontAlgn="t"/>
                      <a:r>
                        <a:rPr lang="id-ID" sz="1800" b="0" u="none" strike="noStrike" dirty="0" smtClean="0"/>
                        <a:t>Latar Belakang</a:t>
                      </a:r>
                      <a:endParaRPr lang="id-ID" sz="1800" b="0" i="0" u="none" strike="noStrike" dirty="0">
                        <a:solidFill>
                          <a:srgbClr val="000000"/>
                        </a:solidFill>
                        <a:latin typeface="+mn-lt"/>
                      </a:endParaRPr>
                    </a:p>
                  </a:txBody>
                  <a:tcPr marL="9525" marR="9525" marT="9525" marB="0"/>
                </a:tc>
                <a:tc>
                  <a:txBody>
                    <a:bodyPr/>
                    <a:lstStyle/>
                    <a:p>
                      <a:pPr marL="87313" indent="0" algn="l" fontAlgn="t"/>
                      <a:r>
                        <a:rPr lang="en-US" sz="1800" b="0" kern="1200" dirty="0" err="1" smtClean="0">
                          <a:solidFill>
                            <a:schemeClr val="tx1"/>
                          </a:solidFill>
                          <a:latin typeface="+mn-lt"/>
                          <a:ea typeface="+mn-ea"/>
                          <a:cs typeface="+mn-cs"/>
                        </a:rPr>
                        <a:t>Jajanan</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anak</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sekolah</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menjadi</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sorotan</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pemerintah</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karena</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masih</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banyaknya</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makanan</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tidak</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sehat</a:t>
                      </a:r>
                      <a:r>
                        <a:rPr lang="en-US" sz="1800" b="0" kern="1200" dirty="0" smtClean="0">
                          <a:solidFill>
                            <a:schemeClr val="tx1"/>
                          </a:solidFill>
                          <a:latin typeface="+mn-lt"/>
                          <a:ea typeface="+mn-ea"/>
                          <a:cs typeface="+mn-cs"/>
                        </a:rPr>
                        <a:t> </a:t>
                      </a:r>
                      <a:r>
                        <a:rPr lang="id-ID" sz="1800" b="0" kern="1200" dirty="0" smtClean="0">
                          <a:solidFill>
                            <a:schemeClr val="tx1"/>
                          </a:solidFill>
                          <a:latin typeface="+mn-lt"/>
                          <a:ea typeface="+mn-ea"/>
                          <a:cs typeface="+mn-cs"/>
                        </a:rPr>
                        <a:t> dan </a:t>
                      </a:r>
                      <a:r>
                        <a:rPr lang="en-US" sz="1800" b="0" kern="1200" dirty="0" err="1" smtClean="0">
                          <a:solidFill>
                            <a:schemeClr val="tx1"/>
                          </a:solidFill>
                          <a:latin typeface="+mn-lt"/>
                          <a:ea typeface="+mn-ea"/>
                          <a:cs typeface="+mn-cs"/>
                        </a:rPr>
                        <a:t>tidak</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bermutu</a:t>
                      </a:r>
                      <a:r>
                        <a:rPr lang="en-US" sz="1800" b="0" kern="1200" dirty="0" smtClean="0">
                          <a:solidFill>
                            <a:schemeClr val="tx1"/>
                          </a:solidFill>
                          <a:latin typeface="+mn-lt"/>
                          <a:ea typeface="+mn-ea"/>
                          <a:cs typeface="+mn-cs"/>
                        </a:rPr>
                        <a:t> </a:t>
                      </a:r>
                      <a:r>
                        <a:rPr lang="id-ID" sz="1800" b="0" kern="1200" dirty="0" smtClean="0">
                          <a:solidFill>
                            <a:schemeClr val="tx1"/>
                          </a:solidFill>
                          <a:latin typeface="+mn-lt"/>
                          <a:ea typeface="+mn-ea"/>
                          <a:cs typeface="+mn-cs"/>
                        </a:rPr>
                        <a:t> yang </a:t>
                      </a:r>
                      <a:r>
                        <a:rPr lang="en-US" sz="1800" b="0" kern="1200" dirty="0" err="1" smtClean="0">
                          <a:solidFill>
                            <a:schemeClr val="tx1"/>
                          </a:solidFill>
                          <a:latin typeface="+mn-lt"/>
                          <a:ea typeface="+mn-ea"/>
                          <a:cs typeface="+mn-cs"/>
                        </a:rPr>
                        <a:t>mengakibatkan</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timbulnya</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resiko</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bagi</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kesehatan</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dan</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memiliki</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dampak</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negatif</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jangka</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panjang</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terhadap</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pembentukan</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generasi</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bangsa</a:t>
                      </a:r>
                      <a:endParaRPr lang="id-ID" sz="1800" b="0" i="0" u="none" strike="noStrike" dirty="0">
                        <a:solidFill>
                          <a:srgbClr val="000000"/>
                        </a:solidFill>
                        <a:latin typeface="+mn-lt"/>
                      </a:endParaRPr>
                    </a:p>
                  </a:txBody>
                  <a:tcPr marL="9525" marR="9525" marT="9525" marB="0"/>
                </a:tc>
              </a:tr>
              <a:tr h="677559">
                <a:tc>
                  <a:txBody>
                    <a:bodyPr/>
                    <a:lstStyle/>
                    <a:p>
                      <a:pPr marL="174625" indent="0" algn="l" fontAlgn="t"/>
                      <a:r>
                        <a:rPr lang="id-ID" sz="1800" b="0" i="0" u="none" strike="noStrike" dirty="0" smtClean="0">
                          <a:solidFill>
                            <a:srgbClr val="000000"/>
                          </a:solidFill>
                          <a:latin typeface="+mn-lt"/>
                        </a:rPr>
                        <a:t>Output</a:t>
                      </a:r>
                      <a:endParaRPr lang="id-ID" sz="1800" b="0" i="0" u="none" strike="noStrike" dirty="0">
                        <a:solidFill>
                          <a:srgbClr val="000000"/>
                        </a:solidFill>
                        <a:latin typeface="+mn-lt"/>
                      </a:endParaRPr>
                    </a:p>
                  </a:txBody>
                  <a:tcPr marL="9525" marR="9525" marT="9525" marB="0"/>
                </a:tc>
                <a:tc>
                  <a:txBody>
                    <a:bodyPr/>
                    <a:lstStyle/>
                    <a:p>
                      <a:pPr marL="87313" indent="0" algn="l" fontAlgn="t"/>
                      <a:r>
                        <a:rPr lang="id-ID" sz="1800" kern="1200" dirty="0" smtClean="0">
                          <a:solidFill>
                            <a:schemeClr val="tx1"/>
                          </a:solidFill>
                          <a:latin typeface="+mn-lt"/>
                          <a:ea typeface="+mn-ea"/>
                          <a:cs typeface="+mn-cs"/>
                        </a:rPr>
                        <a:t>Keamanan, mutu dan gizi pada </a:t>
                      </a:r>
                      <a:r>
                        <a:rPr lang="id-ID" sz="1800" b="0" kern="1200" dirty="0" smtClean="0">
                          <a:solidFill>
                            <a:schemeClr val="tx1"/>
                          </a:solidFill>
                          <a:latin typeface="+mn-lt"/>
                          <a:ea typeface="+mn-ea"/>
                          <a:cs typeface="+mn-cs"/>
                        </a:rPr>
                        <a:t>ja</a:t>
                      </a:r>
                      <a:r>
                        <a:rPr lang="en-US" sz="1800" b="0" kern="1200" dirty="0" err="1" smtClean="0">
                          <a:solidFill>
                            <a:schemeClr val="tx1"/>
                          </a:solidFill>
                          <a:latin typeface="+mn-lt"/>
                          <a:ea typeface="+mn-ea"/>
                          <a:cs typeface="+mn-cs"/>
                        </a:rPr>
                        <a:t>janan</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anak</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sekolah</a:t>
                      </a:r>
                      <a:r>
                        <a:rPr lang="en-US" sz="1800" b="0" kern="1200" dirty="0" smtClean="0">
                          <a:solidFill>
                            <a:schemeClr val="tx1"/>
                          </a:solidFill>
                          <a:latin typeface="+mn-lt"/>
                          <a:ea typeface="+mn-ea"/>
                          <a:cs typeface="+mn-cs"/>
                        </a:rPr>
                        <a:t> </a:t>
                      </a:r>
                      <a:r>
                        <a:rPr lang="id-ID" sz="1800" kern="1200" dirty="0" smtClean="0">
                          <a:solidFill>
                            <a:schemeClr val="tx1"/>
                          </a:solidFill>
                          <a:latin typeface="+mn-lt"/>
                          <a:ea typeface="+mn-ea"/>
                          <a:cs typeface="+mn-cs"/>
                        </a:rPr>
                        <a:t>yang </a:t>
                      </a:r>
                      <a:r>
                        <a:rPr lang="id-ID" sz="1800" kern="1200" dirty="0" smtClean="0">
                          <a:solidFill>
                            <a:schemeClr val="tx1"/>
                          </a:solidFill>
                          <a:latin typeface="+mn-lt"/>
                          <a:ea typeface="+mn-ea"/>
                          <a:cs typeface="+mn-cs"/>
                        </a:rPr>
                        <a:t>harus senantiasa terjaga</a:t>
                      </a:r>
                      <a:endParaRPr lang="id-ID" sz="1800" b="0" i="0" u="none" strike="noStrike" dirty="0">
                        <a:solidFill>
                          <a:srgbClr val="000000"/>
                        </a:solidFill>
                        <a:latin typeface="+mn-lt"/>
                      </a:endParaRPr>
                    </a:p>
                  </a:txBody>
                  <a:tcPr marL="9525" marR="9525" marT="9525" marB="0"/>
                </a:tc>
              </a:tr>
              <a:tr h="714380">
                <a:tc>
                  <a:txBody>
                    <a:bodyPr/>
                    <a:lstStyle/>
                    <a:p>
                      <a:pPr marL="174625" marR="0" indent="0" algn="l" defTabSz="914400" rtl="0" eaLnBrk="1" fontAlgn="t" latinLnBrk="0" hangingPunct="1">
                        <a:lnSpc>
                          <a:spcPct val="100000"/>
                        </a:lnSpc>
                        <a:spcBef>
                          <a:spcPts val="0"/>
                        </a:spcBef>
                        <a:spcAft>
                          <a:spcPts val="0"/>
                        </a:spcAft>
                        <a:buClrTx/>
                        <a:buSzTx/>
                        <a:buFontTx/>
                        <a:buNone/>
                        <a:tabLst/>
                        <a:defRPr/>
                      </a:pPr>
                      <a:r>
                        <a:rPr lang="id-ID" sz="1800" b="0" i="0" u="none" strike="noStrike" dirty="0" smtClean="0">
                          <a:solidFill>
                            <a:srgbClr val="000000"/>
                          </a:solidFill>
                          <a:latin typeface="+mn-lt"/>
                        </a:rPr>
                        <a:t>Bentuk Kegiatan</a:t>
                      </a:r>
                    </a:p>
                  </a:txBody>
                  <a:tcPr marL="9525" marR="9525" marT="9525" marB="0"/>
                </a:tc>
                <a:tc>
                  <a:txBody>
                    <a:bodyPr/>
                    <a:lstStyle/>
                    <a:p>
                      <a:pPr marL="87313" marR="0" indent="0" algn="l" defTabSz="914400" rtl="0" eaLnBrk="1" fontAlgn="t" latinLnBrk="0" hangingPunct="1">
                        <a:lnSpc>
                          <a:spcPct val="100000"/>
                        </a:lnSpc>
                        <a:spcBef>
                          <a:spcPts val="0"/>
                        </a:spcBef>
                        <a:spcAft>
                          <a:spcPts val="0"/>
                        </a:spcAft>
                        <a:buClrTx/>
                        <a:buSzTx/>
                        <a:buFontTx/>
                        <a:buNone/>
                        <a:tabLst/>
                        <a:defRPr/>
                      </a:pPr>
                      <a:r>
                        <a:rPr lang="id-ID" sz="1800" kern="1200" dirty="0" smtClean="0">
                          <a:solidFill>
                            <a:schemeClr val="tx1"/>
                          </a:solidFill>
                          <a:latin typeface="+mn-lt"/>
                          <a:ea typeface="+mn-ea"/>
                          <a:cs typeface="+mn-cs"/>
                        </a:rPr>
                        <a:t>P</a:t>
                      </a:r>
                      <a:r>
                        <a:rPr lang="en-US" sz="1800" kern="1200" dirty="0" err="1" smtClean="0">
                          <a:solidFill>
                            <a:schemeClr val="tx1"/>
                          </a:solidFill>
                          <a:latin typeface="+mn-lt"/>
                          <a:ea typeface="+mn-ea"/>
                          <a:cs typeface="+mn-cs"/>
                        </a:rPr>
                        <a:t>ertemuan</a:t>
                      </a:r>
                      <a:r>
                        <a:rPr lang="en-US" sz="1800" kern="1200" dirty="0" smtClean="0">
                          <a:solidFill>
                            <a:schemeClr val="tx1"/>
                          </a:solidFill>
                          <a:latin typeface="+mn-lt"/>
                          <a:ea typeface="+mn-ea"/>
                          <a:cs typeface="+mn-cs"/>
                        </a:rPr>
                        <a:t> </a:t>
                      </a:r>
                      <a:r>
                        <a:rPr lang="id-ID" sz="1800" kern="1200" dirty="0" smtClean="0">
                          <a:solidFill>
                            <a:schemeClr val="tx1"/>
                          </a:solidFill>
                          <a:latin typeface="+mn-lt"/>
                          <a:ea typeface="+mn-ea"/>
                          <a:cs typeface="+mn-cs"/>
                        </a:rPr>
                        <a:t>sosialisasi </a:t>
                      </a:r>
                      <a:r>
                        <a:rPr lang="id-ID" sz="1800" kern="1200" dirty="0" smtClean="0">
                          <a:solidFill>
                            <a:schemeClr val="tx1"/>
                          </a:solidFill>
                          <a:latin typeface="+mn-lt"/>
                          <a:ea typeface="+mn-ea"/>
                          <a:cs typeface="+mn-cs"/>
                        </a:rPr>
                        <a:t>bagi </a:t>
                      </a:r>
                      <a:r>
                        <a:rPr lang="en-US" sz="1800" kern="1200" dirty="0" err="1" smtClean="0">
                          <a:solidFill>
                            <a:schemeClr val="tx1"/>
                          </a:solidFill>
                          <a:latin typeface="+mn-lt"/>
                          <a:ea typeface="+mn-ea"/>
                          <a:cs typeface="+mn-cs"/>
                        </a:rPr>
                        <a:t>pengelola</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sekolah</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tingkat</a:t>
                      </a:r>
                      <a:r>
                        <a:rPr lang="en-US" sz="1800" kern="1200" dirty="0" smtClean="0">
                          <a:solidFill>
                            <a:schemeClr val="tx1"/>
                          </a:solidFill>
                          <a:latin typeface="+mn-lt"/>
                          <a:ea typeface="+mn-ea"/>
                          <a:cs typeface="+mn-cs"/>
                        </a:rPr>
                        <a:t> SD</a:t>
                      </a:r>
                      <a:r>
                        <a:rPr lang="id-ID" sz="1800" kern="1200" dirty="0" smtClean="0">
                          <a:solidFill>
                            <a:schemeClr val="tx1"/>
                          </a:solidFill>
                          <a:latin typeface="+mn-lt"/>
                          <a:ea typeface="+mn-ea"/>
                          <a:cs typeface="+mn-cs"/>
                        </a:rPr>
                        <a:t> dan Tenaga kesehatan yang ada di Puskesmas</a:t>
                      </a:r>
                      <a:endParaRPr lang="id-ID" sz="1800" b="0" i="0" u="none" strike="noStrike" dirty="0" smtClean="0">
                        <a:solidFill>
                          <a:srgbClr val="000000"/>
                        </a:solidFill>
                        <a:latin typeface="+mn-lt"/>
                      </a:endParaRPr>
                    </a:p>
                  </a:txBody>
                  <a:tcPr marL="9525" marR="9525" marT="9525" marB="0"/>
                </a:tc>
              </a:tr>
              <a:tr h="1285884">
                <a:tc>
                  <a:txBody>
                    <a:bodyPr/>
                    <a:lstStyle/>
                    <a:p>
                      <a:pPr marL="174625" marR="0" indent="0" algn="l" defTabSz="914400" rtl="0" eaLnBrk="1" fontAlgn="t" latinLnBrk="0" hangingPunct="1">
                        <a:lnSpc>
                          <a:spcPct val="100000"/>
                        </a:lnSpc>
                        <a:spcBef>
                          <a:spcPts val="0"/>
                        </a:spcBef>
                        <a:spcAft>
                          <a:spcPts val="0"/>
                        </a:spcAft>
                        <a:buClrTx/>
                        <a:buSzTx/>
                        <a:buFontTx/>
                        <a:buNone/>
                        <a:tabLst/>
                        <a:defRPr/>
                      </a:pPr>
                      <a:r>
                        <a:rPr lang="id-ID" sz="1800" b="0" i="0" u="none" strike="noStrike" dirty="0" smtClean="0">
                          <a:solidFill>
                            <a:srgbClr val="000000"/>
                          </a:solidFill>
                          <a:latin typeface="+mn-lt"/>
                        </a:rPr>
                        <a:t>Manfaat</a:t>
                      </a:r>
                      <a:endParaRPr lang="fi-FI" sz="1800" b="0" i="0" u="none" strike="noStrike" dirty="0" smtClean="0">
                        <a:solidFill>
                          <a:srgbClr val="000000"/>
                        </a:solidFill>
                        <a:latin typeface="+mn-lt"/>
                      </a:endParaRPr>
                    </a:p>
                  </a:txBody>
                  <a:tcPr marL="9525" marR="9525" marT="9525" marB="0"/>
                </a:tc>
                <a:tc>
                  <a:txBody>
                    <a:bodyPr/>
                    <a:lstStyle/>
                    <a:p>
                      <a:pPr marL="87313" indent="0" algn="l" fontAlgn="t"/>
                      <a:r>
                        <a:rPr lang="en-US" sz="1800" kern="1200" dirty="0" err="1" smtClean="0">
                          <a:solidFill>
                            <a:schemeClr val="tx1"/>
                          </a:solidFill>
                          <a:latin typeface="+mn-lt"/>
                          <a:ea typeface="+mn-ea"/>
                          <a:cs typeface="+mn-cs"/>
                        </a:rPr>
                        <a:t>Meningkatkan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pengetahuan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pengelola</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sekolah</a:t>
                      </a:r>
                      <a:r>
                        <a:rPr lang="id-ID" sz="1800" kern="1200" dirty="0" smtClean="0">
                          <a:solidFill>
                            <a:schemeClr val="tx1"/>
                          </a:solidFill>
                          <a:latin typeface="+mn-lt"/>
                          <a:ea typeface="+mn-ea"/>
                          <a:cs typeface="+mn-cs"/>
                        </a:rPr>
                        <a:t>, Dinas Pendidikan dan Dinas Kesehatan setempat </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mengenai</a:t>
                      </a:r>
                      <a:r>
                        <a:rPr lang="en-US" sz="1800" kern="1200" dirty="0" smtClean="0">
                          <a:solidFill>
                            <a:schemeClr val="tx1"/>
                          </a:solidFill>
                          <a:latin typeface="+mn-lt"/>
                          <a:ea typeface="+mn-ea"/>
                          <a:cs typeface="+mn-cs"/>
                        </a:rPr>
                        <a:t> MJAS yang </a:t>
                      </a:r>
                      <a:r>
                        <a:rPr lang="id-ID" sz="1800" kern="1200" dirty="0" smtClean="0">
                          <a:solidFill>
                            <a:schemeClr val="tx1"/>
                          </a:solidFill>
                          <a:latin typeface="+mn-lt"/>
                          <a:ea typeface="+mn-ea"/>
                          <a:cs typeface="+mn-cs"/>
                        </a:rPr>
                        <a:t>aman, bermutu dan bergizi</a:t>
                      </a:r>
                      <a:r>
                        <a:rPr lang="id-ID" sz="1800" kern="1200" baseline="0" dirty="0" smtClean="0">
                          <a:solidFill>
                            <a:schemeClr val="tx1"/>
                          </a:solidFill>
                          <a:latin typeface="+mn-lt"/>
                          <a:ea typeface="+mn-ea"/>
                          <a:cs typeface="+mn-cs"/>
                        </a:rPr>
                        <a:t> serta </a:t>
                      </a:r>
                      <a:r>
                        <a:rPr lang="id-ID" sz="1800" kern="1200" dirty="0" smtClean="0">
                          <a:solidFill>
                            <a:schemeClr val="tx1"/>
                          </a:solidFill>
                          <a:latin typeface="+mn-lt"/>
                          <a:ea typeface="+mn-ea"/>
                          <a:cs typeface="+mn-cs"/>
                        </a:rPr>
                        <a:t>kebijakan yang </a:t>
                      </a:r>
                      <a:r>
                        <a:rPr lang="en-US" sz="1800" kern="1200" dirty="0" err="1" smtClean="0">
                          <a:solidFill>
                            <a:schemeClr val="tx1"/>
                          </a:solidFill>
                          <a:latin typeface="+mn-lt"/>
                          <a:ea typeface="+mn-ea"/>
                          <a:cs typeface="+mn-cs"/>
                        </a:rPr>
                        <a:t>terkait</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dengan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makanan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jajanan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anak</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sekolah</a:t>
                      </a:r>
                      <a:r>
                        <a:rPr lang="en-US" sz="1800" kern="1200" dirty="0" smtClean="0">
                          <a:solidFill>
                            <a:schemeClr val="tx1"/>
                          </a:solidFill>
                          <a:latin typeface="+mn-lt"/>
                          <a:ea typeface="+mn-ea"/>
                          <a:cs typeface="+mn-cs"/>
                        </a:rPr>
                        <a:t> yang </a:t>
                      </a:r>
                      <a:r>
                        <a:rPr lang="en-US" sz="1800" kern="1200" dirty="0" err="1" smtClean="0">
                          <a:solidFill>
                            <a:schemeClr val="tx1"/>
                          </a:solidFill>
                          <a:latin typeface="+mn-lt"/>
                          <a:ea typeface="+mn-ea"/>
                          <a:cs typeface="+mn-cs"/>
                        </a:rPr>
                        <a:t>berkualitas</a:t>
                      </a:r>
                      <a:r>
                        <a:rPr lang="id-ID" sz="1800" kern="1200" baseline="0" dirty="0" smtClean="0">
                          <a:solidFill>
                            <a:schemeClr val="tx1"/>
                          </a:solidFill>
                          <a:latin typeface="+mn-lt"/>
                          <a:ea typeface="+mn-ea"/>
                          <a:cs typeface="+mn-cs"/>
                        </a:rPr>
                        <a:t> </a:t>
                      </a:r>
                      <a:endParaRPr lang="id-ID" sz="1800" b="0" i="0" u="none" strike="noStrike" dirty="0">
                        <a:solidFill>
                          <a:srgbClr val="000000"/>
                        </a:solidFill>
                        <a:latin typeface="+mn-lt"/>
                      </a:endParaRPr>
                    </a:p>
                  </a:txBody>
                  <a:tcPr marL="9525" marR="9525" marT="9525" marB="0"/>
                </a:tc>
              </a:tr>
              <a:tr h="679145">
                <a:tc>
                  <a:txBody>
                    <a:bodyPr/>
                    <a:lstStyle/>
                    <a:p>
                      <a:pPr marL="174625" marR="0" indent="0" algn="l" defTabSz="914400" rtl="0" eaLnBrk="1" fontAlgn="t" latinLnBrk="0" hangingPunct="1">
                        <a:lnSpc>
                          <a:spcPct val="100000"/>
                        </a:lnSpc>
                        <a:spcBef>
                          <a:spcPts val="0"/>
                        </a:spcBef>
                        <a:spcAft>
                          <a:spcPts val="0"/>
                        </a:spcAft>
                        <a:buClrTx/>
                        <a:buSzTx/>
                        <a:buFontTx/>
                        <a:buNone/>
                        <a:tabLst/>
                        <a:defRPr/>
                      </a:pPr>
                      <a:r>
                        <a:rPr lang="id-ID" sz="1800" b="0" i="0" u="none" strike="noStrike" dirty="0" smtClean="0">
                          <a:solidFill>
                            <a:srgbClr val="000000"/>
                          </a:solidFill>
                          <a:latin typeface="+mn-lt"/>
                        </a:rPr>
                        <a:t>Dampak</a:t>
                      </a:r>
                      <a:r>
                        <a:rPr lang="id-ID" sz="1800" b="0" i="0" u="none" strike="noStrike" baseline="0" dirty="0" smtClean="0">
                          <a:solidFill>
                            <a:srgbClr val="000000"/>
                          </a:solidFill>
                          <a:latin typeface="+mn-lt"/>
                        </a:rPr>
                        <a:t> </a:t>
                      </a:r>
                      <a:endParaRPr lang="fi-FI" sz="1800" b="0" i="0" u="none" strike="noStrike" dirty="0" smtClean="0">
                        <a:solidFill>
                          <a:srgbClr val="000000"/>
                        </a:solidFill>
                        <a:latin typeface="+mn-lt"/>
                      </a:endParaRPr>
                    </a:p>
                  </a:txBody>
                  <a:tcPr marL="9525" marR="9525" marT="9525" marB="0"/>
                </a:tc>
                <a:tc>
                  <a:txBody>
                    <a:bodyPr/>
                    <a:lstStyle/>
                    <a:p>
                      <a:pPr marL="87313" marR="0" indent="0" algn="l" defTabSz="914400" rtl="0" eaLnBrk="1" fontAlgn="t" latinLnBrk="0" hangingPunct="1">
                        <a:lnSpc>
                          <a:spcPct val="100000"/>
                        </a:lnSpc>
                        <a:spcBef>
                          <a:spcPts val="0"/>
                        </a:spcBef>
                        <a:spcAft>
                          <a:spcPts val="0"/>
                        </a:spcAft>
                        <a:buClrTx/>
                        <a:buSzTx/>
                        <a:buFontTx/>
                        <a:buNone/>
                        <a:tabLst/>
                        <a:defRPr/>
                      </a:pPr>
                      <a:r>
                        <a:rPr lang="id-ID" sz="1800" kern="1200" dirty="0" smtClean="0">
                          <a:solidFill>
                            <a:schemeClr val="tx1"/>
                          </a:solidFill>
                          <a:latin typeface="+mn-lt"/>
                          <a:ea typeface="+mn-ea"/>
                          <a:cs typeface="+mn-cs"/>
                        </a:rPr>
                        <a:t>Melindungi masyarakat dari </a:t>
                      </a:r>
                      <a:r>
                        <a:rPr lang="id-ID" sz="1800" b="0" kern="1200" dirty="0" smtClean="0">
                          <a:solidFill>
                            <a:schemeClr val="tx1"/>
                          </a:solidFill>
                          <a:latin typeface="+mn-lt"/>
                          <a:ea typeface="+mn-ea"/>
                          <a:cs typeface="+mn-cs"/>
                        </a:rPr>
                        <a:t>j</a:t>
                      </a:r>
                      <a:r>
                        <a:rPr lang="en-US" sz="1800" b="0" kern="1200" dirty="0" err="1" smtClean="0">
                          <a:solidFill>
                            <a:schemeClr val="tx1"/>
                          </a:solidFill>
                          <a:latin typeface="+mn-lt"/>
                          <a:ea typeface="+mn-ea"/>
                          <a:cs typeface="+mn-cs"/>
                        </a:rPr>
                        <a:t>ajanan</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anak</a:t>
                      </a:r>
                      <a:r>
                        <a:rPr lang="en-US" sz="1800" b="0" kern="1200" dirty="0" smtClean="0">
                          <a:solidFill>
                            <a:schemeClr val="tx1"/>
                          </a:solidFill>
                          <a:latin typeface="+mn-lt"/>
                          <a:ea typeface="+mn-ea"/>
                          <a:cs typeface="+mn-cs"/>
                        </a:rPr>
                        <a:t> </a:t>
                      </a:r>
                      <a:r>
                        <a:rPr lang="en-US" sz="1800" b="0" kern="1200" dirty="0" err="1" smtClean="0">
                          <a:solidFill>
                            <a:schemeClr val="tx1"/>
                          </a:solidFill>
                          <a:latin typeface="+mn-lt"/>
                          <a:ea typeface="+mn-ea"/>
                          <a:cs typeface="+mn-cs"/>
                        </a:rPr>
                        <a:t>sekolah</a:t>
                      </a:r>
                      <a:r>
                        <a:rPr lang="en-US" sz="1800" b="0" kern="1200" dirty="0" smtClean="0">
                          <a:solidFill>
                            <a:schemeClr val="tx1"/>
                          </a:solidFill>
                          <a:latin typeface="+mn-lt"/>
                          <a:ea typeface="+mn-ea"/>
                          <a:cs typeface="+mn-cs"/>
                        </a:rPr>
                        <a:t> </a:t>
                      </a:r>
                      <a:r>
                        <a:rPr lang="id-ID" sz="1800" kern="1200" dirty="0" smtClean="0">
                          <a:solidFill>
                            <a:schemeClr val="tx1"/>
                          </a:solidFill>
                          <a:latin typeface="+mn-lt"/>
                          <a:ea typeface="+mn-ea"/>
                          <a:cs typeface="+mn-cs"/>
                        </a:rPr>
                        <a:t>yang tidak memenuhi syarat keamanan, mutu dan gizi </a:t>
                      </a:r>
                      <a:endParaRPr lang="id-ID" sz="1800" b="0" i="0" u="none" strike="noStrike" dirty="0" smtClean="0">
                        <a:solidFill>
                          <a:srgbClr val="000000"/>
                        </a:solidFill>
                        <a:latin typeface="+mn-lt"/>
                      </a:endParaRPr>
                    </a:p>
                  </a:txBody>
                  <a:tcPr marL="9525" marR="9525" marT="9525"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85794"/>
          </a:xfrm>
        </p:spPr>
        <p:txBody>
          <a:bodyPr anchor="t">
            <a:noAutofit/>
          </a:bodyPr>
          <a:lstStyle/>
          <a:p>
            <a:pPr marL="87313" fontAlgn="t"/>
            <a:r>
              <a:rPr lang="id-ID" sz="3200" b="1" dirty="0" smtClean="0">
                <a:solidFill>
                  <a:srgbClr val="00B050"/>
                </a:solidFill>
                <a:effectLst>
                  <a:outerShdw blurRad="38100" dist="38100" dir="2700000" algn="tl">
                    <a:srgbClr val="000000">
                      <a:alpha val="43137"/>
                    </a:srgbClr>
                  </a:outerShdw>
                </a:effectLst>
              </a:rPr>
              <a:t>Peningkatan Kemampuan bagi UJG - UJR di Provinsi</a:t>
            </a:r>
            <a:br>
              <a:rPr lang="id-ID" sz="3200" b="1" dirty="0" smtClean="0">
                <a:solidFill>
                  <a:srgbClr val="00B050"/>
                </a:solidFill>
                <a:effectLst>
                  <a:outerShdw blurRad="38100" dist="38100" dir="2700000" algn="tl">
                    <a:srgbClr val="000000">
                      <a:alpha val="43137"/>
                    </a:srgbClr>
                  </a:outerShdw>
                </a:effectLst>
              </a:rPr>
            </a:br>
            <a:r>
              <a:rPr lang="id-ID" sz="3200" b="1" dirty="0" smtClean="0">
                <a:solidFill>
                  <a:srgbClr val="00B050"/>
                </a:solidFill>
                <a:effectLst>
                  <a:outerShdw blurRad="38100" dist="38100" dir="2700000" algn="tl">
                    <a:srgbClr val="000000">
                      <a:alpha val="43137"/>
                    </a:srgbClr>
                  </a:outerShdw>
                </a:effectLst>
              </a:rPr>
              <a:t/>
            </a:r>
            <a:br>
              <a:rPr lang="id-ID" sz="3200" b="1" dirty="0" smtClean="0">
                <a:solidFill>
                  <a:srgbClr val="00B050"/>
                </a:solidFill>
                <a:effectLst>
                  <a:outerShdw blurRad="38100" dist="38100" dir="2700000" algn="tl">
                    <a:srgbClr val="000000">
                      <a:alpha val="43137"/>
                    </a:srgbClr>
                  </a:outerShdw>
                </a:effectLst>
              </a:rPr>
            </a:br>
            <a:r>
              <a:rPr lang="id-ID" sz="3200" b="1" dirty="0" smtClean="0">
                <a:solidFill>
                  <a:srgbClr val="00B050"/>
                </a:solidFill>
                <a:effectLst>
                  <a:outerShdw blurRad="38100" dist="38100" dir="2700000" algn="tl">
                    <a:srgbClr val="000000">
                      <a:alpha val="43137"/>
                    </a:srgbClr>
                  </a:outerShdw>
                </a:effectLst>
              </a:rPr>
              <a:t> </a:t>
            </a:r>
            <a:endParaRPr lang="id-ID" sz="3200" b="1" dirty="0">
              <a:solidFill>
                <a:srgbClr val="00B050"/>
              </a:solidFill>
              <a:effectLst>
                <a:outerShdw blurRad="38100" dist="38100" dir="2700000" algn="tl">
                  <a:srgbClr val="000000">
                    <a:alpha val="43137"/>
                  </a:srgbClr>
                </a:outerShdw>
              </a:effectLst>
            </a:endParaRPr>
          </a:p>
        </p:txBody>
      </p:sp>
      <p:graphicFrame>
        <p:nvGraphicFramePr>
          <p:cNvPr id="5" name="Table 4"/>
          <p:cNvGraphicFramePr>
            <a:graphicFrameLocks noGrp="1"/>
          </p:cNvGraphicFramePr>
          <p:nvPr/>
        </p:nvGraphicFramePr>
        <p:xfrm>
          <a:off x="357158" y="928670"/>
          <a:ext cx="8358246" cy="5143536"/>
        </p:xfrm>
        <a:graphic>
          <a:graphicData uri="http://schemas.openxmlformats.org/drawingml/2006/table">
            <a:tbl>
              <a:tblPr firstRow="1" bandRow="1">
                <a:tableStyleId>{5DA37D80-6434-44D0-A028-1B22A696006F}</a:tableStyleId>
              </a:tblPr>
              <a:tblGrid>
                <a:gridCol w="1979585"/>
                <a:gridCol w="6378661"/>
              </a:tblGrid>
              <a:tr h="1537019">
                <a:tc>
                  <a:txBody>
                    <a:bodyPr/>
                    <a:lstStyle/>
                    <a:p>
                      <a:pPr marL="174625" indent="0" algn="l" fontAlgn="t"/>
                      <a:r>
                        <a:rPr lang="id-ID" sz="1800" b="0" u="none" strike="noStrike" dirty="0" smtClean="0"/>
                        <a:t>Latar Belakang</a:t>
                      </a:r>
                      <a:endParaRPr lang="id-ID" sz="1800" b="0" i="0" u="none" strike="noStrike" dirty="0">
                        <a:solidFill>
                          <a:srgbClr val="000000"/>
                        </a:solidFill>
                        <a:latin typeface="+mn-lt"/>
                      </a:endParaRPr>
                    </a:p>
                  </a:txBody>
                  <a:tcPr marL="9525" marR="9525" marT="9525" marB="0"/>
                </a:tc>
                <a:tc>
                  <a:txBody>
                    <a:bodyPr/>
                    <a:lstStyle/>
                    <a:p>
                      <a:pPr marL="87313" indent="0" algn="l" fontAlgn="t"/>
                      <a:r>
                        <a:rPr lang="id-ID" sz="1800" b="0" kern="1200" dirty="0" smtClean="0">
                          <a:solidFill>
                            <a:schemeClr val="tx1"/>
                          </a:solidFill>
                          <a:latin typeface="+mn-lt"/>
                          <a:ea typeface="+mn-ea"/>
                          <a:cs typeface="+mn-cs"/>
                        </a:rPr>
                        <a:t>Usaha jamu racikan (UJR) dan usaha jamu gendong (UJG) merupakan pelaku usaha yang menggunakan jamu pabrikan dan jamu racikan sendiri tanpa memerlukan izin untuk melaksanakan usahanya dalam menjajakan komoditas yang dikonsumsi masyarakat sehari-hari</a:t>
                      </a:r>
                      <a:endParaRPr lang="id-ID" sz="1800" b="0" i="0" u="none" strike="noStrike" dirty="0">
                        <a:solidFill>
                          <a:srgbClr val="000000"/>
                        </a:solidFill>
                        <a:latin typeface="+mn-lt"/>
                      </a:endParaRPr>
                    </a:p>
                  </a:txBody>
                  <a:tcPr marL="9525" marR="9525" marT="9525" marB="0"/>
                </a:tc>
              </a:tr>
              <a:tr h="677559">
                <a:tc>
                  <a:txBody>
                    <a:bodyPr/>
                    <a:lstStyle/>
                    <a:p>
                      <a:pPr marL="174625" indent="0" algn="l" fontAlgn="t"/>
                      <a:r>
                        <a:rPr lang="id-ID" sz="1800" b="0" i="0" u="none" strike="noStrike" dirty="0" smtClean="0">
                          <a:solidFill>
                            <a:srgbClr val="000000"/>
                          </a:solidFill>
                          <a:latin typeface="+mn-lt"/>
                        </a:rPr>
                        <a:t>Output</a:t>
                      </a:r>
                      <a:endParaRPr lang="id-ID" sz="1800" b="0" i="0" u="none" strike="noStrike" dirty="0">
                        <a:solidFill>
                          <a:srgbClr val="000000"/>
                        </a:solidFill>
                        <a:latin typeface="+mn-lt"/>
                      </a:endParaRPr>
                    </a:p>
                  </a:txBody>
                  <a:tcPr marL="9525" marR="9525" marT="9525" marB="0"/>
                </a:tc>
                <a:tc>
                  <a:txBody>
                    <a:bodyPr/>
                    <a:lstStyle/>
                    <a:p>
                      <a:pPr marL="87313" indent="0" algn="l" fontAlgn="t"/>
                      <a:r>
                        <a:rPr lang="id-ID" sz="1800" kern="1200" dirty="0" smtClean="0">
                          <a:solidFill>
                            <a:schemeClr val="tx1"/>
                          </a:solidFill>
                          <a:latin typeface="+mn-lt"/>
                          <a:ea typeface="+mn-ea"/>
                          <a:cs typeface="+mn-cs"/>
                        </a:rPr>
                        <a:t>Keamanan, kemanfaatan dan mutu jamu racikan dan jamu gendong  yang harus senantiasa terjaga</a:t>
                      </a:r>
                      <a:endParaRPr lang="id-ID" sz="1800" b="0" i="0" u="none" strike="noStrike" dirty="0">
                        <a:solidFill>
                          <a:srgbClr val="000000"/>
                        </a:solidFill>
                        <a:latin typeface="+mn-lt"/>
                      </a:endParaRPr>
                    </a:p>
                  </a:txBody>
                  <a:tcPr marL="9525" marR="9525" marT="9525" marB="0"/>
                </a:tc>
              </a:tr>
              <a:tr h="1285884">
                <a:tc>
                  <a:txBody>
                    <a:bodyPr/>
                    <a:lstStyle/>
                    <a:p>
                      <a:pPr marL="174625" marR="0" indent="0" algn="l" defTabSz="914400" rtl="0" eaLnBrk="1" fontAlgn="t" latinLnBrk="0" hangingPunct="1">
                        <a:lnSpc>
                          <a:spcPct val="100000"/>
                        </a:lnSpc>
                        <a:spcBef>
                          <a:spcPts val="0"/>
                        </a:spcBef>
                        <a:spcAft>
                          <a:spcPts val="0"/>
                        </a:spcAft>
                        <a:buClrTx/>
                        <a:buSzTx/>
                        <a:buFontTx/>
                        <a:buNone/>
                        <a:tabLst/>
                        <a:defRPr/>
                      </a:pPr>
                      <a:r>
                        <a:rPr lang="id-ID" sz="1800" b="0" i="0" u="none" strike="noStrike" dirty="0" smtClean="0">
                          <a:solidFill>
                            <a:srgbClr val="000000"/>
                          </a:solidFill>
                          <a:latin typeface="+mn-lt"/>
                        </a:rPr>
                        <a:t>Bentuk Kegiatan</a:t>
                      </a:r>
                    </a:p>
                  </a:txBody>
                  <a:tcPr marL="9525" marR="9525" marT="9525" marB="0"/>
                </a:tc>
                <a:tc>
                  <a:txBody>
                    <a:bodyPr/>
                    <a:lstStyle/>
                    <a:p>
                      <a:pPr marL="87313" marR="0" indent="0" algn="l" defTabSz="914400" rtl="0" eaLnBrk="1" fontAlgn="t" latinLnBrk="0" hangingPunct="1">
                        <a:lnSpc>
                          <a:spcPct val="100000"/>
                        </a:lnSpc>
                        <a:spcBef>
                          <a:spcPts val="0"/>
                        </a:spcBef>
                        <a:spcAft>
                          <a:spcPts val="0"/>
                        </a:spcAft>
                        <a:buClrTx/>
                        <a:buSzTx/>
                        <a:buFontTx/>
                        <a:buNone/>
                        <a:tabLst/>
                        <a:defRPr/>
                      </a:pPr>
                      <a:r>
                        <a:rPr lang="id-ID" sz="1800" kern="1200" dirty="0" smtClean="0">
                          <a:solidFill>
                            <a:schemeClr val="tx1"/>
                          </a:solidFill>
                          <a:latin typeface="+mn-lt"/>
                          <a:ea typeface="+mn-ea"/>
                          <a:cs typeface="+mn-cs"/>
                        </a:rPr>
                        <a:t>P</a:t>
                      </a:r>
                      <a:r>
                        <a:rPr lang="en-US" sz="1800" kern="1200" dirty="0" err="1" smtClean="0">
                          <a:solidFill>
                            <a:schemeClr val="tx1"/>
                          </a:solidFill>
                          <a:latin typeface="+mn-lt"/>
                          <a:ea typeface="+mn-ea"/>
                          <a:cs typeface="+mn-cs"/>
                        </a:rPr>
                        <a:t>ertemuan</a:t>
                      </a:r>
                      <a:r>
                        <a:rPr lang="en-US" sz="1800" kern="1200" dirty="0" smtClean="0">
                          <a:solidFill>
                            <a:schemeClr val="tx1"/>
                          </a:solidFill>
                          <a:latin typeface="+mn-lt"/>
                          <a:ea typeface="+mn-ea"/>
                          <a:cs typeface="+mn-cs"/>
                        </a:rPr>
                        <a:t> </a:t>
                      </a:r>
                      <a:r>
                        <a:rPr lang="id-ID" sz="1800" kern="1200" dirty="0" smtClean="0">
                          <a:solidFill>
                            <a:schemeClr val="tx1"/>
                          </a:solidFill>
                          <a:latin typeface="+mn-lt"/>
                          <a:ea typeface="+mn-ea"/>
                          <a:cs typeface="+mn-cs"/>
                        </a:rPr>
                        <a:t>Coaching/Pendampingan bagi </a:t>
                      </a:r>
                      <a:r>
                        <a:rPr lang="en-US" sz="1800" kern="1200" dirty="0" err="1" smtClean="0">
                          <a:solidFill>
                            <a:schemeClr val="tx1"/>
                          </a:solidFill>
                          <a:latin typeface="+mn-lt"/>
                          <a:ea typeface="+mn-ea"/>
                          <a:cs typeface="+mn-cs"/>
                        </a:rPr>
                        <a:t>pelaku</a:t>
                      </a:r>
                      <a:r>
                        <a:rPr lang="en-US" sz="1800" kern="1200" dirty="0" smtClean="0">
                          <a:solidFill>
                            <a:schemeClr val="tx1"/>
                          </a:solidFill>
                          <a:latin typeface="+mn-lt"/>
                          <a:ea typeface="+mn-ea"/>
                          <a:cs typeface="+mn-cs"/>
                        </a:rPr>
                        <a:t> UJG </a:t>
                      </a:r>
                      <a:r>
                        <a:rPr lang="en-US" sz="1800" kern="1200" dirty="0" err="1" smtClean="0">
                          <a:solidFill>
                            <a:schemeClr val="tx1"/>
                          </a:solidFill>
                          <a:latin typeface="+mn-lt"/>
                          <a:ea typeface="+mn-ea"/>
                          <a:cs typeface="+mn-cs"/>
                        </a:rPr>
                        <a:t>dan</a:t>
                      </a:r>
                      <a:r>
                        <a:rPr lang="en-US" sz="1800" kern="1200" dirty="0" smtClean="0">
                          <a:solidFill>
                            <a:schemeClr val="tx1"/>
                          </a:solidFill>
                          <a:latin typeface="+mn-lt"/>
                          <a:ea typeface="+mn-ea"/>
                          <a:cs typeface="+mn-cs"/>
                        </a:rPr>
                        <a:t> UJR </a:t>
                      </a:r>
                      <a:r>
                        <a:rPr lang="id-ID" sz="1800" kern="1200" dirty="0" smtClean="0">
                          <a:solidFill>
                            <a:schemeClr val="tx1"/>
                          </a:solidFill>
                          <a:latin typeface="+mn-lt"/>
                          <a:ea typeface="+mn-ea"/>
                          <a:cs typeface="+mn-cs"/>
                        </a:rPr>
                        <a:t>mengenai </a:t>
                      </a:r>
                      <a:r>
                        <a:rPr lang="en-US" sz="1800" kern="1200" dirty="0" err="1" smtClean="0">
                          <a:solidFill>
                            <a:schemeClr val="tx1"/>
                          </a:solidFill>
                          <a:latin typeface="+mn-lt"/>
                          <a:ea typeface="+mn-ea"/>
                          <a:cs typeface="+mn-cs"/>
                        </a:rPr>
                        <a:t>pengenalan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simplisia</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tanaman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obat</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higiene</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sanitasi</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pencegahan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penggunaan</a:t>
                      </a:r>
                      <a:r>
                        <a:rPr lang="en-US" sz="1800" kern="1200" dirty="0" smtClean="0">
                          <a:solidFill>
                            <a:schemeClr val="tx1"/>
                          </a:solidFill>
                          <a:latin typeface="+mn-lt"/>
                          <a:ea typeface="+mn-ea"/>
                          <a:cs typeface="+mn-cs"/>
                        </a:rPr>
                        <a:t> BKO</a:t>
                      </a:r>
                      <a:r>
                        <a:rPr lang="id-ID" sz="1800" kern="1200" dirty="0" smtClean="0">
                          <a:solidFill>
                            <a:schemeClr val="tx1"/>
                          </a:solidFill>
                          <a:latin typeface="+mn-lt"/>
                          <a:ea typeface="+mn-ea"/>
                          <a:cs typeface="+mn-cs"/>
                        </a:rPr>
                        <a:t>,</a:t>
                      </a:r>
                      <a:r>
                        <a:rPr lang="id-ID" sz="1800" kern="1200" baseline="0" dirty="0" smtClean="0">
                          <a:solidFill>
                            <a:schemeClr val="tx1"/>
                          </a:solidFill>
                          <a:latin typeface="+mn-lt"/>
                          <a:ea typeface="+mn-ea"/>
                          <a:cs typeface="+mn-cs"/>
                        </a:rPr>
                        <a:t> serta </a:t>
                      </a:r>
                      <a:r>
                        <a:rPr lang="en-US" sz="1800" kern="1200" dirty="0" err="1" smtClean="0">
                          <a:solidFill>
                            <a:schemeClr val="tx1"/>
                          </a:solidFill>
                          <a:latin typeface="+mn-lt"/>
                          <a:ea typeface="+mn-ea"/>
                          <a:cs typeface="+mn-cs"/>
                        </a:rPr>
                        <a:t>aspek</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permodalan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pengembangan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usaha</a:t>
                      </a:r>
                      <a:endParaRPr lang="id-ID" sz="1800" b="0" i="0" u="none" strike="noStrike" dirty="0" smtClean="0">
                        <a:solidFill>
                          <a:srgbClr val="000000"/>
                        </a:solidFill>
                        <a:latin typeface="+mn-lt"/>
                      </a:endParaRPr>
                    </a:p>
                  </a:txBody>
                  <a:tcPr marL="9525" marR="9525" marT="9525" marB="0"/>
                </a:tc>
              </a:tr>
              <a:tr h="930287">
                <a:tc>
                  <a:txBody>
                    <a:bodyPr/>
                    <a:lstStyle/>
                    <a:p>
                      <a:pPr marL="174625" marR="0" indent="0" algn="l" defTabSz="914400" rtl="0" eaLnBrk="1" fontAlgn="t" latinLnBrk="0" hangingPunct="1">
                        <a:lnSpc>
                          <a:spcPct val="100000"/>
                        </a:lnSpc>
                        <a:spcBef>
                          <a:spcPts val="0"/>
                        </a:spcBef>
                        <a:spcAft>
                          <a:spcPts val="0"/>
                        </a:spcAft>
                        <a:buClrTx/>
                        <a:buSzTx/>
                        <a:buFontTx/>
                        <a:buNone/>
                        <a:tabLst/>
                        <a:defRPr/>
                      </a:pPr>
                      <a:r>
                        <a:rPr lang="id-ID" sz="1800" b="0" i="0" u="none" strike="noStrike" dirty="0" smtClean="0">
                          <a:solidFill>
                            <a:srgbClr val="000000"/>
                          </a:solidFill>
                          <a:latin typeface="+mn-lt"/>
                        </a:rPr>
                        <a:t>Manfaat</a:t>
                      </a:r>
                      <a:endParaRPr lang="fi-FI" sz="1800" b="0" i="0" u="none" strike="noStrike" dirty="0" smtClean="0">
                        <a:solidFill>
                          <a:srgbClr val="000000"/>
                        </a:solidFill>
                        <a:latin typeface="+mn-lt"/>
                      </a:endParaRPr>
                    </a:p>
                  </a:txBody>
                  <a:tcPr marL="9525" marR="9525" marT="9525" marB="0"/>
                </a:tc>
                <a:tc>
                  <a:txBody>
                    <a:bodyPr/>
                    <a:lstStyle/>
                    <a:p>
                      <a:pPr marL="87313" indent="0" algn="l" fontAlgn="t"/>
                      <a:r>
                        <a:rPr lang="id-ID" sz="1800" kern="1200" dirty="0" smtClean="0">
                          <a:solidFill>
                            <a:schemeClr val="tx1"/>
                          </a:solidFill>
                          <a:latin typeface="+mn-lt"/>
                          <a:ea typeface="+mn-ea"/>
                          <a:cs typeface="+mn-cs"/>
                        </a:rPr>
                        <a:t>Menghasilkan pelaku UJG dan UJR yang memahami bahwa produk dan layanan mereka berdampak langsung pada kesehatan masyarakat dan mampu mengembangkan usahanya</a:t>
                      </a:r>
                      <a:endParaRPr lang="id-ID" sz="1800" b="0" i="0" u="none" strike="noStrike" dirty="0">
                        <a:solidFill>
                          <a:srgbClr val="000000"/>
                        </a:solidFill>
                        <a:latin typeface="+mn-lt"/>
                      </a:endParaRPr>
                    </a:p>
                  </a:txBody>
                  <a:tcPr marL="9525" marR="9525" marT="9525" marB="0"/>
                </a:tc>
              </a:tr>
              <a:tr h="712787">
                <a:tc>
                  <a:txBody>
                    <a:bodyPr/>
                    <a:lstStyle/>
                    <a:p>
                      <a:pPr marL="174625" marR="0" indent="0" algn="l" defTabSz="914400" rtl="0" eaLnBrk="1" fontAlgn="t" latinLnBrk="0" hangingPunct="1">
                        <a:lnSpc>
                          <a:spcPct val="100000"/>
                        </a:lnSpc>
                        <a:spcBef>
                          <a:spcPts val="0"/>
                        </a:spcBef>
                        <a:spcAft>
                          <a:spcPts val="0"/>
                        </a:spcAft>
                        <a:buClrTx/>
                        <a:buSzTx/>
                        <a:buFontTx/>
                        <a:buNone/>
                        <a:tabLst/>
                        <a:defRPr/>
                      </a:pPr>
                      <a:r>
                        <a:rPr lang="id-ID" sz="1800" b="0" i="0" u="none" strike="noStrike" dirty="0" smtClean="0">
                          <a:solidFill>
                            <a:srgbClr val="000000"/>
                          </a:solidFill>
                          <a:latin typeface="+mn-lt"/>
                        </a:rPr>
                        <a:t>Dampak</a:t>
                      </a:r>
                      <a:r>
                        <a:rPr lang="id-ID" sz="1800" b="0" i="0" u="none" strike="noStrike" baseline="0" dirty="0" smtClean="0">
                          <a:solidFill>
                            <a:srgbClr val="000000"/>
                          </a:solidFill>
                          <a:latin typeface="+mn-lt"/>
                        </a:rPr>
                        <a:t> </a:t>
                      </a:r>
                      <a:endParaRPr lang="fi-FI" sz="1800" b="0" i="0" u="none" strike="noStrike" dirty="0" smtClean="0">
                        <a:solidFill>
                          <a:srgbClr val="000000"/>
                        </a:solidFill>
                        <a:latin typeface="+mn-lt"/>
                      </a:endParaRPr>
                    </a:p>
                  </a:txBody>
                  <a:tcPr marL="9525" marR="9525" marT="9525" marB="0"/>
                </a:tc>
                <a:tc>
                  <a:txBody>
                    <a:bodyPr/>
                    <a:lstStyle/>
                    <a:p>
                      <a:pPr marL="87313" marR="0" indent="0" algn="l" defTabSz="914400" rtl="0" eaLnBrk="1" fontAlgn="t" latinLnBrk="0" hangingPunct="1">
                        <a:lnSpc>
                          <a:spcPct val="100000"/>
                        </a:lnSpc>
                        <a:spcBef>
                          <a:spcPts val="0"/>
                        </a:spcBef>
                        <a:spcAft>
                          <a:spcPts val="0"/>
                        </a:spcAft>
                        <a:buClrTx/>
                        <a:buSzTx/>
                        <a:buFontTx/>
                        <a:buNone/>
                        <a:tabLst/>
                        <a:defRPr/>
                      </a:pPr>
                      <a:r>
                        <a:rPr lang="id-ID" sz="1800" kern="1200" dirty="0" smtClean="0">
                          <a:solidFill>
                            <a:schemeClr val="tx1"/>
                          </a:solidFill>
                          <a:latin typeface="+mn-lt"/>
                          <a:ea typeface="+mn-ea"/>
                          <a:cs typeface="+mn-cs"/>
                        </a:rPr>
                        <a:t>Melindungi masyarakat dari jamu yang tidak memenuhi syarat higiene dan sanitasi, serta menggunakan bahan kimia obat</a:t>
                      </a:r>
                      <a:endParaRPr lang="id-ID" sz="1800" b="0" i="0" u="none" strike="noStrike" dirty="0" smtClean="0">
                        <a:solidFill>
                          <a:srgbClr val="000000"/>
                        </a:solidFill>
                        <a:latin typeface="+mn-lt"/>
                      </a:endParaRPr>
                    </a:p>
                  </a:txBody>
                  <a:tcPr marL="9525" marR="9525" marT="9525" marB="0"/>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2265</TotalTime>
  <Words>1126</Words>
  <Application>Microsoft Office PowerPoint</Application>
  <PresentationFormat>On-screen Show (4:3)</PresentationFormat>
  <Paragraphs>150</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Kegiatan dekonsentrasi dIREKTORAT BINA PRODUKSI DAN DISTRIBUSI KEFARMASIAN tahun anggaran 2015</vt:lpstr>
      <vt:lpstr>MENU DEKON </vt:lpstr>
      <vt:lpstr>KEGIATAN DEKONSENTRASI 2013 - 2015</vt:lpstr>
      <vt:lpstr>KEGIATAN DEKONSENTRASI 2015</vt:lpstr>
      <vt:lpstr>LATAR BELAKANG, OUTPUT, BENTUK KEGIATAN, MANFAAT DAN DAMPAK</vt:lpstr>
      <vt:lpstr>Sosialisasi e-Licensing bagi Industri Farmasi, Industri Obat Tradisional, PBF, Industri Kosmetik/Makanan </vt:lpstr>
      <vt:lpstr>Pembekalan CDOB untuk Tenaga Kesehatan dan Penanggungjawab Teknis Sarana Distribusi Obat  </vt:lpstr>
      <vt:lpstr>Sosialisasi Makanan Jajanan Anak Sekolah (MJAS)     </vt:lpstr>
      <vt:lpstr>Peningkatan Kemampuan bagi UJG - UJR di Provinsi   </vt:lpstr>
      <vt:lpstr>Sosialisasi e-Report PBF   </vt:lpstr>
      <vt:lpstr>Penerapan Pengembangan Software SIPNAP     </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Tupoksi dan rencana kerja direktorat bina produksi dan distribusi kefarmasian tahun anggaran 2014</dc:title>
  <dc:creator>user</dc:creator>
  <cp:lastModifiedBy>ASUS</cp:lastModifiedBy>
  <cp:revision>180</cp:revision>
  <dcterms:created xsi:type="dcterms:W3CDTF">2014-02-08T09:08:26Z</dcterms:created>
  <dcterms:modified xsi:type="dcterms:W3CDTF">2014-06-18T01:44:01Z</dcterms:modified>
</cp:coreProperties>
</file>