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4" r:id="rId3"/>
    <p:sldId id="275" r:id="rId4"/>
    <p:sldId id="276" r:id="rId5"/>
    <p:sldId id="277" r:id="rId6"/>
    <p:sldId id="278" r:id="rId7"/>
    <p:sldId id="272" r:id="rId8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25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08D00-389F-41C4-913F-8E8113C0582C}" type="datetimeFigureOut">
              <a:rPr lang="id-ID" smtClean="0"/>
              <a:t>04/04/2014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2D1A2-C572-4811-ABB4-1F278763158C}" type="slidenum">
              <a:rPr lang="id-ID" smtClean="0"/>
              <a:t>‹#›</a:t>
            </a:fld>
            <a:endParaRPr lang="id-ID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08D00-389F-41C4-913F-8E8113C0582C}" type="datetimeFigureOut">
              <a:rPr lang="id-ID" smtClean="0"/>
              <a:t>04/04/2014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2D1A2-C572-4811-ABB4-1F278763158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08D00-389F-41C4-913F-8E8113C0582C}" type="datetimeFigureOut">
              <a:rPr lang="id-ID" smtClean="0"/>
              <a:t>04/04/2014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2D1A2-C572-4811-ABB4-1F278763158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08D00-389F-41C4-913F-8E8113C0582C}" type="datetimeFigureOut">
              <a:rPr lang="id-ID" smtClean="0"/>
              <a:t>04/04/2014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2D1A2-C572-4811-ABB4-1F278763158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08D00-389F-41C4-913F-8E8113C0582C}" type="datetimeFigureOut">
              <a:rPr lang="id-ID" smtClean="0"/>
              <a:t>04/04/2014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2D1A2-C572-4811-ABB4-1F278763158C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08D00-389F-41C4-913F-8E8113C0582C}" type="datetimeFigureOut">
              <a:rPr lang="id-ID" smtClean="0"/>
              <a:t>04/04/2014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2D1A2-C572-4811-ABB4-1F278763158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08D00-389F-41C4-913F-8E8113C0582C}" type="datetimeFigureOut">
              <a:rPr lang="id-ID" smtClean="0"/>
              <a:t>04/04/2014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2D1A2-C572-4811-ABB4-1F278763158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08D00-389F-41C4-913F-8E8113C0582C}" type="datetimeFigureOut">
              <a:rPr lang="id-ID" smtClean="0"/>
              <a:t>04/04/2014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2D1A2-C572-4811-ABB4-1F278763158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08D00-389F-41C4-913F-8E8113C0582C}" type="datetimeFigureOut">
              <a:rPr lang="id-ID" smtClean="0"/>
              <a:t>04/04/2014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2D1A2-C572-4811-ABB4-1F278763158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08D00-389F-41C4-913F-8E8113C0582C}" type="datetimeFigureOut">
              <a:rPr lang="id-ID" smtClean="0"/>
              <a:t>04/04/2014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2D1A2-C572-4811-ABB4-1F278763158C}" type="slidenum">
              <a:rPr lang="id-ID" smtClean="0"/>
              <a:t>‹#›</a:t>
            </a:fld>
            <a:endParaRPr lang="id-ID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52608D00-389F-41C4-913F-8E8113C0582C}" type="datetimeFigureOut">
              <a:rPr lang="id-ID" smtClean="0"/>
              <a:t>04/04/2014</a:t>
            </a:fld>
            <a:endParaRPr lang="id-ID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0682D1A2-C572-4811-ABB4-1F278763158C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2608D00-389F-41C4-913F-8E8113C0582C}" type="datetimeFigureOut">
              <a:rPr lang="id-ID" smtClean="0"/>
              <a:t>04/04/2014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0682D1A2-C572-4811-ABB4-1F278763158C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Hasil Diskusi Kelompok</a:t>
            </a:r>
            <a:endParaRPr lang="id-ID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Direktorat Bina Produksi dan Distribusi Kefarmasian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id-ID" b="1" dirty="0" smtClean="0"/>
              <a:t>PERMASALAHAN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686800" cy="48006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id-ID" b="1" dirty="0" smtClean="0"/>
              <a:t>P4TO dan PED</a:t>
            </a:r>
          </a:p>
          <a:p>
            <a:pPr>
              <a:buNone/>
            </a:pPr>
            <a:endParaRPr lang="id-ID" b="1" dirty="0" smtClean="0"/>
          </a:p>
          <a:p>
            <a:pPr>
              <a:buFontTx/>
              <a:buChar char="-"/>
            </a:pPr>
            <a:r>
              <a:rPr lang="id-ID" dirty="0" smtClean="0"/>
              <a:t>Kurangnya sosialisasi konsep dan pelaksanaan fasilitasi PED dan P4TO</a:t>
            </a:r>
          </a:p>
          <a:p>
            <a:pPr>
              <a:buFontTx/>
              <a:buChar char="-"/>
            </a:pPr>
            <a:r>
              <a:rPr lang="id-ID" dirty="0" smtClean="0"/>
              <a:t>Belum ada pemetaan tanaman obat di daerah</a:t>
            </a:r>
          </a:p>
          <a:p>
            <a:pPr>
              <a:buFontTx/>
              <a:buChar char="-"/>
            </a:pPr>
            <a:r>
              <a:rPr lang="id-ID" dirty="0" smtClean="0"/>
              <a:t>Banyak potensi di daerah yang belum tergali karena kurangnya dukungan sarana dan prasarana serta manajemen</a:t>
            </a:r>
          </a:p>
          <a:p>
            <a:pPr>
              <a:buFontTx/>
              <a:buChar char="-"/>
            </a:pPr>
            <a:r>
              <a:rPr lang="id-ID" dirty="0" smtClean="0"/>
              <a:t>Perlunya dukungan dari pimpinan daerah dalam pembangunan P4TO dan PED</a:t>
            </a:r>
          </a:p>
          <a:p>
            <a:pPr>
              <a:buFontTx/>
              <a:buChar char="-"/>
            </a:pPr>
            <a:r>
              <a:rPr lang="id-ID" dirty="0" smtClean="0"/>
              <a:t>Kabupaten kota belum mengetahui kriteria yang diperlukan dalam pengajuan P4TO dan PED</a:t>
            </a:r>
          </a:p>
          <a:p>
            <a:pPr>
              <a:buFontTx/>
              <a:buChar char="-"/>
            </a:pPr>
            <a:r>
              <a:rPr lang="id-ID" dirty="0" smtClean="0"/>
              <a:t>Jaminan pemasaran hasil P4TO dan PED</a:t>
            </a:r>
          </a:p>
          <a:p>
            <a:pPr>
              <a:buNone/>
            </a:pPr>
            <a:endParaRPr lang="id-ID" dirty="0" smtClean="0"/>
          </a:p>
          <a:p>
            <a:pPr>
              <a:buFontTx/>
              <a:buChar char="-"/>
            </a:pP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id-ID" dirty="0" smtClean="0"/>
              <a:t>lanjutan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id-ID" dirty="0" smtClean="0"/>
              <a:t>Belum adanya pembinaan kepada produsen simplisia </a:t>
            </a:r>
          </a:p>
          <a:p>
            <a:r>
              <a:rPr lang="id-ID" dirty="0" smtClean="0"/>
              <a:t>Penatalaksanaan </a:t>
            </a:r>
            <a:r>
              <a:rPr lang="id-ID" i="1" dirty="0" smtClean="0"/>
              <a:t>asset</a:t>
            </a:r>
            <a:r>
              <a:rPr lang="id-ID" dirty="0" smtClean="0"/>
              <a:t> peralatan P4TO dan PED</a:t>
            </a:r>
          </a:p>
          <a:p>
            <a:r>
              <a:rPr lang="id-ID" dirty="0" smtClean="0"/>
              <a:t>Penetapan penerima fasilitasi tidak dilakukan pada tahun berjalan</a:t>
            </a:r>
          </a:p>
          <a:p>
            <a:r>
              <a:rPr lang="id-ID" dirty="0" smtClean="0"/>
              <a:t>Pemda belum memberikan perhatian dalam pengembangan OT terutama tenaga</a:t>
            </a:r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PENYELESAIAN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id-ID" dirty="0" smtClean="0"/>
              <a:t>Perlu adanya kesiapan dari Pemerintah Daerah dalam mendukung pendirian P4TO dan PED</a:t>
            </a:r>
          </a:p>
          <a:p>
            <a:r>
              <a:rPr lang="id-ID" dirty="0" smtClean="0"/>
              <a:t>Pemerintah Pusat dan Provinsi perlu mensosialisasikan dan advokasi  konsep P4TO dan PED kepada seluruh </a:t>
            </a:r>
            <a:r>
              <a:rPr lang="id-ID" i="1" dirty="0" smtClean="0"/>
              <a:t>stakeholder</a:t>
            </a:r>
            <a:r>
              <a:rPr lang="id-ID" dirty="0" smtClean="0"/>
              <a:t> di Kabupaten Kota</a:t>
            </a:r>
          </a:p>
          <a:p>
            <a:r>
              <a:rPr lang="id-ID" dirty="0" smtClean="0"/>
              <a:t>Perlu adanya surat resmi tertulis yang ditujukan ke Gubernur dan Bupati/Walikota</a:t>
            </a:r>
          </a:p>
          <a:p>
            <a:r>
              <a:rPr lang="id-ID" dirty="0" smtClean="0"/>
              <a:t>Kriteria penyusunan proposal disosialisasikan hingga kabupaten/kota</a:t>
            </a:r>
          </a:p>
          <a:p>
            <a:r>
              <a:rPr lang="id-ID" dirty="0" smtClean="0"/>
              <a:t>Perlu adanya jaminan pemasaran hasil P4TO dan PED</a:t>
            </a:r>
          </a:p>
          <a:p>
            <a:r>
              <a:rPr lang="id-ID" dirty="0" smtClean="0"/>
              <a:t>Inventarisasi potensi tanaman obat di masing-masing daerah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r>
              <a:rPr lang="id-ID" b="1" dirty="0" smtClean="0"/>
              <a:t>PERMASALAHAN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id-ID" dirty="0" smtClean="0"/>
              <a:t>SINAP</a:t>
            </a:r>
          </a:p>
          <a:p>
            <a:pPr>
              <a:buFontTx/>
              <a:buChar char="-"/>
            </a:pPr>
            <a:r>
              <a:rPr lang="id-ID" dirty="0" smtClean="0"/>
              <a:t>Kurangnya dukungan infrastruktur (listrik dan koneksi internet)</a:t>
            </a:r>
          </a:p>
          <a:p>
            <a:pPr>
              <a:buFontTx/>
              <a:buChar char="-"/>
            </a:pPr>
            <a:r>
              <a:rPr lang="id-ID" dirty="0" smtClean="0"/>
              <a:t>Mutasi pegawai yang cepat di PKM dan PBF</a:t>
            </a:r>
          </a:p>
          <a:p>
            <a:pPr>
              <a:buFontTx/>
              <a:buChar char="-"/>
            </a:pPr>
            <a:r>
              <a:rPr lang="id-ID" dirty="0" smtClean="0"/>
              <a:t>SIPNAP  belum mengakomodir puskesmas dan layanan kesehatan di bawahnya </a:t>
            </a:r>
          </a:p>
          <a:p>
            <a:pPr>
              <a:buFontTx/>
              <a:buChar char="-"/>
            </a:pPr>
            <a:r>
              <a:rPr lang="id-ID" dirty="0" smtClean="0"/>
              <a:t>Belum ada sistem pelaporan NPP di PBF (belum ada permenkes)</a:t>
            </a:r>
          </a:p>
          <a:p>
            <a:pPr>
              <a:buFontTx/>
              <a:buChar char="-"/>
            </a:pPr>
            <a:r>
              <a:rPr lang="id-ID" dirty="0" smtClean="0"/>
              <a:t>Kesulitan dalam impor data</a:t>
            </a:r>
          </a:p>
          <a:p>
            <a:pPr>
              <a:buFontTx/>
              <a:buChar char="-"/>
            </a:pPr>
            <a:r>
              <a:rPr lang="id-ID" dirty="0" smtClean="0"/>
              <a:t>Sanksi yang ditimbulkan tidak bisa diterapkan karena kesalahan pada jaringan (</a:t>
            </a:r>
            <a:r>
              <a:rPr lang="id-ID" i="1" dirty="0" smtClean="0"/>
              <a:t>under control</a:t>
            </a:r>
            <a:r>
              <a:rPr lang="id-ID" dirty="0" smtClean="0"/>
              <a:t>)</a:t>
            </a:r>
          </a:p>
          <a:p>
            <a:pPr>
              <a:buFontTx/>
              <a:buChar char="-"/>
            </a:pPr>
            <a:r>
              <a:rPr lang="id-ID" dirty="0" smtClean="0"/>
              <a:t>Apotik belum merasa perlu melakukan pelaporan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PENYELESAIAN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d-ID" dirty="0" smtClean="0"/>
              <a:t>Perlu pembaharuan SIPNAP agar lebih dapat diakses oleh wilayah dengan keterbatasan akses</a:t>
            </a:r>
          </a:p>
          <a:p>
            <a:r>
              <a:rPr lang="id-ID" dirty="0" smtClean="0"/>
              <a:t>SIPNAP sudah mengakomodir RS dan PKM, untuk PKM dan layanan diakomodir oleh intalasi farmasi kabupaten kota</a:t>
            </a:r>
            <a:endParaRPr lang="id-ID" dirty="0" smtClean="0"/>
          </a:p>
          <a:p>
            <a:r>
              <a:rPr lang="id-ID" dirty="0" smtClean="0"/>
              <a:t>Peningkatan kemampuan server SIPNAP </a:t>
            </a:r>
            <a:endParaRPr lang="id-ID" dirty="0" smtClean="0"/>
          </a:p>
          <a:p>
            <a:r>
              <a:rPr lang="id-ID" dirty="0" smtClean="0"/>
              <a:t>Sosialisasi SIPNAP terutama terkait sanksi untuk unit layanan</a:t>
            </a:r>
          </a:p>
          <a:p>
            <a:r>
              <a:rPr lang="id-ID" dirty="0" smtClean="0"/>
              <a:t>Permenkes pengelolaan prekursor</a:t>
            </a:r>
          </a:p>
          <a:p>
            <a:r>
              <a:rPr lang="id-ID" dirty="0" smtClean="0"/>
              <a:t>Pelaporan PBF jangan merepotkan dan tumpang tindih  dengan e-report, diakomodir dalam sistem yang sedang direvisi</a:t>
            </a:r>
          </a:p>
          <a:p>
            <a:r>
              <a:rPr lang="id-ID" dirty="0" smtClean="0"/>
              <a:t>Advokasi penempatan tenaga farmasi di PKM dan jaringannya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5733" y="2967335"/>
            <a:ext cx="47339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5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TERIMA KASIH</a:t>
            </a:r>
            <a:endParaRPr lang="en-US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103</TotalTime>
  <Words>300</Words>
  <Application>Microsoft Office PowerPoint</Application>
  <PresentationFormat>On-screen Show (4:3)</PresentationFormat>
  <Paragraphs>41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Module</vt:lpstr>
      <vt:lpstr>Hasil Diskusi Kelompok</vt:lpstr>
      <vt:lpstr>PERMASALAHAN</vt:lpstr>
      <vt:lpstr>lanjutan </vt:lpstr>
      <vt:lpstr>PENYELESAIAN</vt:lpstr>
      <vt:lpstr>PERMASALAHAN</vt:lpstr>
      <vt:lpstr>PENYELESAIAN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Hasil Diskusi Kelompok</dc:title>
  <dc:creator>edo</dc:creator>
  <cp:lastModifiedBy>edo</cp:lastModifiedBy>
  <cp:revision>12</cp:revision>
  <dcterms:created xsi:type="dcterms:W3CDTF">2014-04-04T06:50:05Z</dcterms:created>
  <dcterms:modified xsi:type="dcterms:W3CDTF">2014-04-04T08:33:46Z</dcterms:modified>
</cp:coreProperties>
</file>