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E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 autoAdjust="0"/>
    <p:restoredTop sz="94574" autoAdjust="0"/>
  </p:normalViewPr>
  <p:slideViewPr>
    <p:cSldViewPr>
      <p:cViewPr>
        <p:scale>
          <a:sx n="55" d="100"/>
          <a:sy n="55" d="100"/>
        </p:scale>
        <p:origin x="-172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F41874-3FAF-4288-BDE5-43E3961E8838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9590AC-7D05-4F6B-A074-E4053882F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76D0-E4CC-4563-8780-E4F4C7FEF7CD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5A68E-08B9-4ABA-97A1-738AC2768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0303-205A-4300-88F3-A39229A89237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DE9B2-D809-40FB-A525-1AEDE93B0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BDA6B-FE19-4603-AAAD-D51C891BE28F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91811-6707-4623-9403-EBD19B7FF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815ADD-DD47-45DC-98FC-A6C81C1F7FAD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AE6432-C41E-4795-9016-4FBC74C19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774CC-9CF1-4E1B-A946-8932561DD6B6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3D788-9646-427A-A32A-CEA1C17B7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C92BD1-E597-456E-8A2C-94EC4A99C5AF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E63132-AB07-4A51-8AB6-BB6503AEA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620A7-D6B4-4ECF-8E37-8EA37265B3B7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F1B4D-7173-4798-8A15-72C6E8D65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C0783A-C03C-40F6-9D5F-5464725504C0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B3DE16-D0F4-4E7D-90F8-A72BFC66F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4CB9DC-5C7F-4602-A00F-CAE60C216975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51F7D4-E181-4CD9-9766-69C3B4719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A6F14B-92D1-4B96-8FF3-D4500127B089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E9F6B5-A425-4482-9450-B13AC1249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C076ED6-A7C5-4AA4-882A-D57871482FCF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C7193C4-1AD5-457F-A38C-48AD94805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4" r:id="rId2"/>
    <p:sldLayoutId id="2147483780" r:id="rId3"/>
    <p:sldLayoutId id="2147483775" r:id="rId4"/>
    <p:sldLayoutId id="2147483781" r:id="rId5"/>
    <p:sldLayoutId id="2147483776" r:id="rId6"/>
    <p:sldLayoutId id="2147483782" r:id="rId7"/>
    <p:sldLayoutId id="2147483783" r:id="rId8"/>
    <p:sldLayoutId id="2147483784" r:id="rId9"/>
    <p:sldLayoutId id="2147483777" r:id="rId10"/>
    <p:sldLayoutId id="21474837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09800"/>
            <a:ext cx="80772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100" dirty="0" smtClean="0">
                <a:solidFill>
                  <a:schemeClr val="tx2">
                    <a:satMod val="130000"/>
                  </a:schemeClr>
                </a:solidFill>
                <a:effectLst/>
                <a:latin typeface="Adobe Fan Heiti Std B" pitchFamily="34" charset="-128"/>
                <a:ea typeface="Adobe Fan Heiti Std B" pitchFamily="34" charset="-128"/>
              </a:rPr>
              <a:t>HASIL DISKUSI KELOMPOK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/>
                <a:latin typeface="Adobe Fan Heiti Std B" pitchFamily="34" charset="-128"/>
                <a:ea typeface="Adobe Fan Heiti Std B" pitchFamily="34" charset="-128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effectLst/>
                <a:latin typeface="Adobe Fan Heiti Std B" pitchFamily="34" charset="-128"/>
                <a:ea typeface="Adobe Fan Heiti Std B" pitchFamily="34" charset="-128"/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/>
                <a:latin typeface="Adobe Fan Heiti Std B" pitchFamily="34" charset="-128"/>
                <a:ea typeface="Adobe Fan Heiti Std B" pitchFamily="34" charset="-128"/>
              </a:rPr>
              <a:t>IMPLEMENTASI FORNAS &amp; EVALUASI KESESUAIAN PENGGUNAAN OBAT DALAM FORNAS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effectLst/>
                <a:latin typeface="Adobe Fan Heiti Std B" pitchFamily="34" charset="-128"/>
                <a:ea typeface="Adobe Fan Heiti Std B" pitchFamily="34" charset="-128"/>
              </a:rPr>
            </a:br>
            <a:endParaRPr lang="en-US" dirty="0">
              <a:solidFill>
                <a:schemeClr val="tx2">
                  <a:satMod val="130000"/>
                </a:schemeClr>
              </a:solidFill>
              <a:effectLst/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57600"/>
            <a:ext cx="7696200" cy="175260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OLEH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KELOMPOK 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Ketua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: Drs. M.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Arief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Zaidi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Apt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Kasie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Farkalkes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Dinkes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Prov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Jatim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Penyaji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: dr.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Herlin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Ferliana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M.Kes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Kabid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Yankes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Prov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Jatim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Anggota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: 18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Provinsi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( 69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orang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304800"/>
          <a:ext cx="9144000" cy="5240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  <a:gridCol w="3962400"/>
              </a:tblGrid>
              <a:tr h="431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PERMASALAHAN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Arial"/>
                        </a:rPr>
                        <a:t>REKOMENDASI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43330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FASKES DASAR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924406">
                <a:tc>
                  <a:txBody>
                    <a:bodyPr/>
                    <a:lstStyle/>
                    <a:p>
                      <a:pPr marL="346075" lvl="0" indent="-34607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1.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Arial"/>
                        </a:rPr>
                        <a:t>Belum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Arial"/>
                        </a:rPr>
                        <a:t>ada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Arial"/>
                        </a:rPr>
                        <a:t>standar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Arial"/>
                        </a:rPr>
                        <a:t>puskesmas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Arial"/>
                        </a:rPr>
                        <a:t>termasuk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Arial"/>
                        </a:rPr>
                        <a:t>standar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kewenangan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pelayanan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Arial"/>
                        </a:rPr>
                        <a:t>untuk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Arial"/>
                        </a:rPr>
                        <a:t>puskesmas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Arial"/>
                        </a:rPr>
                        <a:t>rawat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Arial"/>
                        </a:rPr>
                        <a:t>inap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PONED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Menyusun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standar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pelayanan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baseline="0" dirty="0" err="1" smtClean="0"/>
                        <a:t>dan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kewenangan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puskesmas</a:t>
                      </a:r>
                      <a:r>
                        <a:rPr lang="en-US" sz="2400" baseline="0" dirty="0" smtClean="0"/>
                        <a:t>.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3330">
                <a:tc>
                  <a:txBody>
                    <a:bodyPr/>
                    <a:lstStyle/>
                    <a:p>
                      <a:pPr marL="290513" marR="0" lvl="0" indent="-2905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2.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Fornas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yang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ada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belum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menjawab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pelaksanaan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144 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diagnosa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yang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diwajibkan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untuk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puskesmas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solidFill>
                      <a:schemeClr val="accent2">
                        <a:lumMod val="40000"/>
                        <a:lumOff val="6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Melengkapi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Fornas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sesuai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dengan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Pedoman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Panduan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Klinis</a:t>
                      </a:r>
                      <a:r>
                        <a:rPr lang="en-US" sz="2400" baseline="0" dirty="0" smtClean="0"/>
                        <a:t>  (PPK) 144 </a:t>
                      </a:r>
                      <a:r>
                        <a:rPr lang="en-US" sz="2400" baseline="0" dirty="0" err="1" smtClean="0"/>
                        <a:t>Diagnosa</a:t>
                      </a:r>
                      <a:r>
                        <a:rPr lang="en-US" sz="2400" baseline="0" dirty="0" smtClean="0"/>
                        <a:t>.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58000"/>
                      </a:schemeClr>
                    </a:solidFill>
                  </a:tcPr>
                </a:tc>
              </a:tr>
              <a:tr h="876771">
                <a:tc>
                  <a:txBody>
                    <a:bodyPr/>
                    <a:lstStyle/>
                    <a:p>
                      <a:pPr marL="290513" marR="0" lvl="0" indent="-2905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3.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-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untuk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pelayanan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rujuk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balik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(9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diagnosa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)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belum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semua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tercantum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dalam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Fornas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Memasukkan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Obat-obat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rujukan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balik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didalam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Fornas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304800"/>
          <a:ext cx="9144000" cy="710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  <a:gridCol w="3962400"/>
              </a:tblGrid>
              <a:tr h="431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PERMASALAHAN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Arial"/>
                        </a:rPr>
                        <a:t>REKOMENDASI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43330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FASKES DASAR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16270">
                <a:tc>
                  <a:txBody>
                    <a:bodyPr/>
                    <a:lstStyle/>
                    <a:p>
                      <a:pPr marL="290513" marR="0" lvl="0" indent="-2905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4.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Belum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ada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penjelasan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/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keterangan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mengapa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tertentu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tersedia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dalam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fornas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 (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contoh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ya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ng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tercantum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dalam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Fornas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: GG, OBH, </a:t>
                      </a:r>
                      <a:r>
                        <a:rPr lang="en-US" sz="2400" baseline="0" dirty="0" err="1" smtClean="0">
                          <a:latin typeface="+mn-lt"/>
                          <a:ea typeface="Calibri"/>
                          <a:cs typeface="Arial"/>
                        </a:rPr>
                        <a:t>Ampicillin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Perlu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dibuat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kolom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penjelasan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terkait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suatu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obat</a:t>
                      </a:r>
                      <a:r>
                        <a:rPr lang="en-US" sz="2400" baseline="0" dirty="0" smtClean="0"/>
                        <a:t> yang </a:t>
                      </a:r>
                      <a:r>
                        <a:rPr lang="en-US" sz="2400" baseline="0" dirty="0" err="1" smtClean="0"/>
                        <a:t>dipakai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atau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mengapa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tidak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dipakai</a:t>
                      </a:r>
                      <a:r>
                        <a:rPr lang="en-US" sz="2400" baseline="0" dirty="0" smtClean="0"/>
                        <a:t>.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16270">
                <a:tc>
                  <a:txBody>
                    <a:bodyPr/>
                    <a:lstStyle/>
                    <a:p>
                      <a:pPr marL="290513" lvl="0" indent="-290513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5.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Arial"/>
                        </a:rPr>
                        <a:t>Fornas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belum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memberikan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peluang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untuk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alternatif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terapi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pada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kasus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tertentu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.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Fornas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hanya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memberi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1 (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satu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)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alternatif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Koordinasi</a:t>
                      </a:r>
                      <a:r>
                        <a:rPr lang="en-US" sz="2400" baseline="0" dirty="0" smtClean="0"/>
                        <a:t> yang </a:t>
                      </a:r>
                      <a:r>
                        <a:rPr lang="en-US" sz="2400" baseline="0" dirty="0" err="1" smtClean="0"/>
                        <a:t>intensif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dengan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organisasi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profesi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untuk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memberikan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pilihan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obat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untuk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alternatif</a:t>
                      </a:r>
                      <a:r>
                        <a:rPr lang="en-US" sz="2400" baseline="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</a:tr>
              <a:tr h="543330">
                <a:tc>
                  <a:txBody>
                    <a:bodyPr/>
                    <a:lstStyle/>
                    <a:p>
                      <a:pPr marL="234950" lvl="0" indent="-23495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6.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Arial"/>
                        </a:rPr>
                        <a:t>Sering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Arial"/>
                        </a:rPr>
                        <a:t>terjadi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Arial"/>
                        </a:rPr>
                        <a:t>kekosongan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 yang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Arial"/>
                        </a:rPr>
                        <a:t>ada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Arial"/>
                        </a:rPr>
                        <a:t>dalam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Arial"/>
                        </a:rPr>
                        <a:t>Fornas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solidFill>
                      <a:srgbClr val="FCD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Sosialisasi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kpd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industri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farmasi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(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penyedia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) 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ttg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yang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ada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di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fornas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sehingga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dapat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menjamin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ketersediaannya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di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 smtClean="0">
                          <a:latin typeface="+mn-lt"/>
                          <a:ea typeface="Calibri"/>
                          <a:cs typeface="Arial"/>
                        </a:rPr>
                        <a:t>pasaran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Arial"/>
                        </a:rPr>
                        <a:t>.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>
                    <a:solidFill>
                      <a:srgbClr val="FCDE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57200"/>
          <a:ext cx="9144000" cy="254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374"/>
                <a:gridCol w="3816626"/>
              </a:tblGrid>
              <a:tr h="302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PERMASALAHAN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REKOMENDASI </a:t>
                      </a:r>
                    </a:p>
                  </a:txBody>
                  <a:tcPr marL="68580" marR="68580" marT="0" marB="0"/>
                </a:tc>
              </a:tr>
              <a:tr h="954626">
                <a:tc>
                  <a:txBody>
                    <a:bodyPr/>
                    <a:lstStyle/>
                    <a:p>
                      <a:pPr marL="168275" lvl="0" indent="-168275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7.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Terdapat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obat-obatan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dalam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Fornas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yang 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terdapat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di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e-catalogue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Singkronisasi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antara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yg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ada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di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e-catalogue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dengan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di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Fornas</a:t>
                      </a:r>
                      <a:endParaRPr lang="en-US" sz="2000" dirty="0" smtClean="0">
                        <a:latin typeface="Calibri" pitchFamily="34" charset="0"/>
                        <a:ea typeface="Calibri"/>
                        <a:cs typeface="Arial"/>
                      </a:endParaRPr>
                    </a:p>
                    <a:p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56689">
                <a:tc>
                  <a:txBody>
                    <a:bodyPr/>
                    <a:lstStyle/>
                    <a:p>
                      <a:pPr marL="168275" lvl="0" indent="-168275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8.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Adanya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beberapa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program yang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didukung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dengan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yang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ada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di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Fornas</a:t>
                      </a:r>
                      <a:endParaRPr lang="en-US" sz="2000" baseline="0" dirty="0" smtClean="0">
                        <a:latin typeface="Calibri" pitchFamily="34" charset="0"/>
                        <a:ea typeface="Calibri"/>
                        <a:cs typeface="Arial"/>
                      </a:endParaRPr>
                    </a:p>
                    <a:p>
                      <a:pPr marL="168275" lvl="0" indent="-168275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endParaRPr lang="en-US" sz="2000" dirty="0"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program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masuk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di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Fornas</a:t>
                      </a:r>
                      <a:endParaRPr lang="en-US" sz="2000" dirty="0" smtClean="0">
                        <a:latin typeface="Calibri" pitchFamily="34" charset="0"/>
                        <a:ea typeface="Calibri"/>
                        <a:cs typeface="Arial"/>
                      </a:endParaRPr>
                    </a:p>
                    <a:p>
                      <a:endParaRPr lang="en-US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57200"/>
          <a:ext cx="9144000" cy="320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374"/>
                <a:gridCol w="3816626"/>
              </a:tblGrid>
              <a:tr h="302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PERMASALAHAN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REKOMENDASI </a:t>
                      </a:r>
                    </a:p>
                  </a:txBody>
                  <a:tcPr marL="68580" marR="68580" marT="0" marB="0"/>
                </a:tc>
              </a:tr>
              <a:tr h="38892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" pitchFamily="34" charset="0"/>
                        </a:rPr>
                        <a:t>B. FASKES RUJUKAN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54626">
                <a:tc>
                  <a:txBody>
                    <a:bodyPr/>
                    <a:lstStyle/>
                    <a:p>
                      <a:pPr marL="228600" lvl="0" indent="-2286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Terdapat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obat-obatan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yang 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dibutuhkan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oleh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dokter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spesialis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tapi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ada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dalam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Fornas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solidFill>
                      <a:srgbClr val="FCD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Fornas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diharapkan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sudah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menampung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semua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usulan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dari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organisasi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profesi</a:t>
                      </a:r>
                      <a:endParaRPr lang="en-US" sz="2000" dirty="0" smtClean="0">
                        <a:latin typeface="Calibri" pitchFamily="34" charset="0"/>
                        <a:ea typeface="Calibri"/>
                        <a:cs typeface="Arial"/>
                      </a:endParaRPr>
                    </a:p>
                    <a:p>
                      <a:endParaRPr lang="en-US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CDEF8"/>
                    </a:solidFill>
                  </a:tcPr>
                </a:tc>
              </a:tr>
              <a:tr h="954626">
                <a:tc>
                  <a:txBody>
                    <a:bodyPr/>
                    <a:lstStyle/>
                    <a:p>
                      <a:pPr marL="122238" lvl="0" indent="-122238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2.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Banyaknya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masukan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/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tuntutan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dari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organisasi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profesi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untuk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perbaikan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Fornas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Revisi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fornas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dilakukan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setiap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6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bulan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atau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1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tahun</a:t>
                      </a:r>
                      <a:r>
                        <a:rPr lang="en-US" sz="2000" dirty="0" smtClean="0"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sekali</a:t>
                      </a:r>
                      <a:endParaRPr lang="en-US" sz="2000" dirty="0" smtClean="0">
                        <a:latin typeface="Calibri" pitchFamily="34" charset="0"/>
                        <a:ea typeface="Calibri"/>
                        <a:cs typeface="Arial"/>
                      </a:endParaRPr>
                    </a:p>
                    <a:p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763000" cy="638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400"/>
                <a:gridCol w="3657600"/>
              </a:tblGrid>
              <a:tr h="302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PERMASALAHAN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REKOMENDASI </a:t>
                      </a:r>
                    </a:p>
                  </a:txBody>
                  <a:tcPr marL="68580" marR="68580" marT="0" marB="0"/>
                </a:tc>
              </a:tr>
              <a:tr h="4594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C.</a:t>
                      </a:r>
                      <a:r>
                        <a:rPr lang="en-US" sz="2000" b="1" baseline="0" dirty="0" smtClean="0"/>
                        <a:t> EVALUASI PENGGUNAAN OBAT (EPO)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954626">
                <a:tc>
                  <a:txBody>
                    <a:bodyPr/>
                    <a:lstStyle/>
                    <a:p>
                      <a:pPr marL="290513" indent="-290513"/>
                      <a:r>
                        <a:rPr lang="en-US" sz="2000" dirty="0" smtClean="0"/>
                        <a:t>1.  </a:t>
                      </a:r>
                      <a:r>
                        <a:rPr lang="en-US" sz="2000" dirty="0" err="1" smtClean="0"/>
                        <a:t>Belum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kesepakatan</a:t>
                      </a:r>
                      <a:r>
                        <a:rPr lang="en-US" sz="2000" baseline="0" dirty="0" smtClean="0"/>
                        <a:t> format </a:t>
                      </a:r>
                      <a:r>
                        <a:rPr lang="en-US" sz="2000" baseline="0" dirty="0" err="1" smtClean="0"/>
                        <a:t>pelaporan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fasyankes</a:t>
                      </a:r>
                      <a:r>
                        <a:rPr lang="en-US" sz="2000" baseline="0" dirty="0" smtClean="0"/>
                        <a:t> primer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rujukan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err="1" smtClean="0"/>
                        <a:t>Adanya</a:t>
                      </a:r>
                      <a:r>
                        <a:rPr lang="en-US" sz="2000" baseline="0" dirty="0" smtClean="0"/>
                        <a:t> format </a:t>
                      </a:r>
                      <a:r>
                        <a:rPr lang="en-US" sz="2000" baseline="0" dirty="0" err="1" smtClean="0"/>
                        <a:t>pelaporan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pusat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954626">
                <a:tc>
                  <a:txBody>
                    <a:bodyPr/>
                    <a:lstStyle/>
                    <a:p>
                      <a:pPr marL="290513" marR="0" indent="-2905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  </a:t>
                      </a:r>
                      <a:r>
                        <a:rPr lang="en-US" sz="2000" dirty="0" err="1" smtClean="0"/>
                        <a:t>Belum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kesepakatan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termin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waktu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pelaporan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fasyankes</a:t>
                      </a:r>
                      <a:r>
                        <a:rPr lang="en-US" sz="2000" baseline="0" dirty="0" smtClean="0"/>
                        <a:t> primer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rujukan</a:t>
                      </a:r>
                      <a:endParaRPr lang="en-US" sz="20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 </a:t>
                      </a:r>
                      <a:r>
                        <a:rPr lang="en-US" sz="2000" dirty="0" err="1" smtClean="0"/>
                        <a:t>dari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kab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kota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setiap</a:t>
                      </a:r>
                      <a:r>
                        <a:rPr lang="en-US" sz="2000" dirty="0" smtClean="0"/>
                        <a:t> 3 </a:t>
                      </a:r>
                      <a:r>
                        <a:rPr lang="en-US" sz="2000" dirty="0" err="1" smtClean="0"/>
                        <a:t>bulan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sekali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dinkes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prov</a:t>
                      </a:r>
                      <a:r>
                        <a:rPr lang="en-US" sz="2000" dirty="0" smtClean="0"/>
                        <a:t> 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dinkes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prov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pusat</a:t>
                      </a:r>
                      <a:r>
                        <a:rPr lang="en-US" sz="2000" dirty="0" smtClean="0"/>
                        <a:t> 6 </a:t>
                      </a:r>
                      <a:r>
                        <a:rPr lang="en-US" sz="2000" dirty="0" err="1" smtClean="0"/>
                        <a:t>bulan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54626">
                <a:tc>
                  <a:txBody>
                    <a:bodyPr/>
                    <a:lstStyle/>
                    <a:p>
                      <a:pPr marL="168275" lvl="0" indent="-168275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3.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Arial"/>
                        </a:rPr>
                        <a:t>Kesulitan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Arial"/>
                        </a:rPr>
                        <a:t>dalam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Arial"/>
                        </a:rPr>
                        <a:t>pengumpulan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pelaporan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penggunaan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di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rumah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sakit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Binfar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melakukan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koordinasi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dengan</a:t>
                      </a:r>
                      <a:r>
                        <a:rPr lang="en-US" sz="2000" baseline="0" dirty="0" smtClean="0"/>
                        <a:t> BUKR </a:t>
                      </a:r>
                      <a:r>
                        <a:rPr lang="en-US" sz="2000" baseline="0" dirty="0" err="1" smtClean="0"/>
                        <a:t>untuk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membuat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surat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edaran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tentang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tata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pelaporan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obat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</a:t>
                      </a:r>
                      <a:r>
                        <a:rPr lang="en-US" sz="2000" baseline="0" dirty="0" smtClean="0"/>
                        <a:t> RSU</a:t>
                      </a:r>
                      <a:endParaRPr lang="en-US" sz="2000" dirty="0"/>
                    </a:p>
                  </a:txBody>
                  <a:tcPr/>
                </a:tc>
              </a:tr>
              <a:tr h="956689">
                <a:tc>
                  <a:txBody>
                    <a:bodyPr/>
                    <a:lstStyle/>
                    <a:p>
                      <a:pPr marL="168275" lvl="0" indent="-168275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4.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Arial"/>
                        </a:rPr>
                        <a:t>Kesulitan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dalam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pengumpulan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pelaporan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penggunaan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di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apotek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yang 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bekerja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sama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dengan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BPJS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terkait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pemakaian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Arial"/>
                        </a:rPr>
                        <a:t>obat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 PRB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solidFill>
                      <a:srgbClr val="FCD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Binfar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melakukan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koordinasi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dengan</a:t>
                      </a:r>
                      <a:r>
                        <a:rPr lang="en-US" sz="2000" baseline="0" dirty="0" smtClean="0"/>
                        <a:t> BPJS </a:t>
                      </a:r>
                      <a:r>
                        <a:rPr lang="en-US" sz="2000" baseline="0" dirty="0" err="1" smtClean="0"/>
                        <a:t>untuk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membuat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surat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edaran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tentang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tata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pelaporan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obat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apotek</a:t>
                      </a:r>
                      <a:r>
                        <a:rPr lang="en-US" sz="2000" baseline="0" dirty="0" smtClean="0"/>
                        <a:t> per </a:t>
                      </a:r>
                      <a:r>
                        <a:rPr lang="en-US" sz="2000" baseline="0" dirty="0" err="1" smtClean="0"/>
                        <a:t>tiga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bulan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sekali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>
                    <a:solidFill>
                      <a:srgbClr val="FCDE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9144000" cy="63182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174</TotalTime>
  <Words>452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Gill Sans MT</vt:lpstr>
      <vt:lpstr>Arial</vt:lpstr>
      <vt:lpstr>Wingdings 2</vt:lpstr>
      <vt:lpstr>Verdana</vt:lpstr>
      <vt:lpstr>Calibri</vt:lpstr>
      <vt:lpstr>Adobe Fan Heiti Std B</vt:lpstr>
      <vt:lpstr>+mj-lt</vt:lpstr>
      <vt:lpstr>Solstice</vt:lpstr>
      <vt:lpstr>HASIL DISKUSI KELOMPOK IMPLEMENTASI FORNAS &amp; EVALUASI KESESUAIAN PENGGUNAAN OBAT DALAM FORNAS </vt:lpstr>
      <vt:lpstr>Slide 2</vt:lpstr>
      <vt:lpstr>Slide 3</vt:lpstr>
      <vt:lpstr>Slide 4</vt:lpstr>
      <vt:lpstr>Slide 5</vt:lpstr>
      <vt:lpstr>Slide 6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</dc:title>
  <dc:creator>Subag Program</dc:creator>
  <cp:lastModifiedBy>ankie</cp:lastModifiedBy>
  <cp:revision>20</cp:revision>
  <dcterms:created xsi:type="dcterms:W3CDTF">2014-04-04T06:30:08Z</dcterms:created>
  <dcterms:modified xsi:type="dcterms:W3CDTF">2014-04-04T12:15:13Z</dcterms:modified>
</cp:coreProperties>
</file>