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BE20-9151-4E87-A8E9-753ABACF4E5C}" type="datetimeFigureOut">
              <a:rPr lang="id-ID" smtClean="0"/>
              <a:t>22/05/2015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75055DB-4AF6-45D8-8E79-D268D3831B8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BE20-9151-4E87-A8E9-753ABACF4E5C}" type="datetimeFigureOut">
              <a:rPr lang="id-ID" smtClean="0"/>
              <a:t>22/05/2015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55DB-4AF6-45D8-8E79-D268D3831B8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BE20-9151-4E87-A8E9-753ABACF4E5C}" type="datetimeFigureOut">
              <a:rPr lang="id-ID" smtClean="0"/>
              <a:t>22/05/2015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55DB-4AF6-45D8-8E79-D268D3831B8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BE20-9151-4E87-A8E9-753ABACF4E5C}" type="datetimeFigureOut">
              <a:rPr lang="id-ID" smtClean="0"/>
              <a:t>22/05/2015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75055DB-4AF6-45D8-8E79-D268D3831B8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BE20-9151-4E87-A8E9-753ABACF4E5C}" type="datetimeFigureOut">
              <a:rPr lang="id-ID" smtClean="0"/>
              <a:t>22/05/2015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55DB-4AF6-45D8-8E79-D268D3831B83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BE20-9151-4E87-A8E9-753ABACF4E5C}" type="datetimeFigureOut">
              <a:rPr lang="id-ID" smtClean="0"/>
              <a:t>22/05/2015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55DB-4AF6-45D8-8E79-D268D3831B8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BE20-9151-4E87-A8E9-753ABACF4E5C}" type="datetimeFigureOut">
              <a:rPr lang="id-ID" smtClean="0"/>
              <a:t>22/05/2015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75055DB-4AF6-45D8-8E79-D268D3831B83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BE20-9151-4E87-A8E9-753ABACF4E5C}" type="datetimeFigureOut">
              <a:rPr lang="id-ID" smtClean="0"/>
              <a:t>22/05/2015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55DB-4AF6-45D8-8E79-D268D3831B8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BE20-9151-4E87-A8E9-753ABACF4E5C}" type="datetimeFigureOut">
              <a:rPr lang="id-ID" smtClean="0"/>
              <a:t>22/05/2015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55DB-4AF6-45D8-8E79-D268D3831B8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BE20-9151-4E87-A8E9-753ABACF4E5C}" type="datetimeFigureOut">
              <a:rPr lang="id-ID" smtClean="0"/>
              <a:t>22/05/2015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55DB-4AF6-45D8-8E79-D268D3831B8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BE20-9151-4E87-A8E9-753ABACF4E5C}" type="datetimeFigureOut">
              <a:rPr lang="id-ID" smtClean="0"/>
              <a:t>22/05/2015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55DB-4AF6-45D8-8E79-D268D3831B83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EF8BE20-9151-4E87-A8E9-753ABACF4E5C}" type="datetimeFigureOut">
              <a:rPr lang="id-ID" smtClean="0"/>
              <a:t>22/05/2015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75055DB-4AF6-45D8-8E79-D268D3831B83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836712"/>
            <a:ext cx="7723584" cy="4238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DUKUNGAN OBAT &amp; PERBEKKES DALAM RANGKA PERCEPATAN, PENURUNAN AKI, AKB DAN PREVALENSI GIZI BURUK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d-ID" dirty="0" smtClean="0"/>
              <a:t>KELOMPOK 3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/>
          <a:lstStyle/>
          <a:p>
            <a:r>
              <a:rPr lang="id-ID" dirty="0" smtClean="0"/>
              <a:t>sdm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160272"/>
          <a:ext cx="8686800" cy="3975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792"/>
                <a:gridCol w="3024336"/>
                <a:gridCol w="2895972"/>
                <a:gridCol w="2171700"/>
              </a:tblGrid>
              <a:tr h="802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latin typeface="Calibri"/>
                          <a:ea typeface="Calibri"/>
                          <a:cs typeface="Times New Roman"/>
                        </a:rPr>
                        <a:t>KENDALA </a:t>
                      </a: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PEMENUHAN KEBUTUHAN OBAT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USUL SOLUSI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PELAKSANA (PUSAT/PROPINSI/KAB/KOTA/PUSKESMAS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3876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Jumlah dan kualitas SDM farmasi dan program masih kurang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2000">
                          <a:latin typeface="Calibri"/>
                          <a:ea typeface="Calibri"/>
                          <a:cs typeface="Times New Roman"/>
                        </a:rPr>
                        <a:t>Dilaksanakan pelatihan dan penyegaran pengetahuan kefarmasian dan program secara terpadu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2000">
                          <a:latin typeface="Calibri"/>
                          <a:ea typeface="Calibri"/>
                          <a:cs typeface="Times New Roman"/>
                        </a:rPr>
                        <a:t>Penambahan jumlah SDM farmasi dan program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Pusat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Kab/Kota/Provinsi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836712"/>
            <a:ext cx="7723584" cy="4238600"/>
          </a:xfrm>
        </p:spPr>
        <p:txBody>
          <a:bodyPr>
            <a:normAutofit/>
          </a:bodyPr>
          <a:lstStyle/>
          <a:p>
            <a:pPr algn="ctr"/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1043609" y="1772816"/>
            <a:ext cx="7560840" cy="266429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d-ID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 E R I M A K A S I H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/>
          <a:lstStyle/>
          <a:p>
            <a:r>
              <a:rPr lang="id-ID" dirty="0" smtClean="0"/>
              <a:t>KELOMPOK 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Ketua</a:t>
            </a:r>
            <a:r>
              <a:rPr lang="id-ID" b="1" dirty="0" smtClean="0"/>
              <a:t>		:  </a:t>
            </a:r>
            <a:r>
              <a:rPr lang="id-ID" b="1" dirty="0" smtClean="0"/>
              <a:t>Bali</a:t>
            </a:r>
          </a:p>
          <a:p>
            <a:pPr>
              <a:buNone/>
            </a:pPr>
            <a:endParaRPr lang="id-ID" dirty="0" smtClean="0"/>
          </a:p>
          <a:p>
            <a:r>
              <a:rPr lang="id-ID" b="1" dirty="0" smtClean="0"/>
              <a:t>Sekretaris</a:t>
            </a:r>
            <a:r>
              <a:rPr lang="id-ID" b="1" dirty="0" smtClean="0"/>
              <a:t>	: </a:t>
            </a:r>
            <a:r>
              <a:rPr lang="id-ID" b="1" dirty="0" smtClean="0"/>
              <a:t>Gorontalo</a:t>
            </a:r>
          </a:p>
          <a:p>
            <a:pPr>
              <a:buNone/>
            </a:pPr>
            <a:endParaRPr lang="id-ID" dirty="0" smtClean="0"/>
          </a:p>
          <a:p>
            <a:r>
              <a:rPr lang="id-ID" b="1" dirty="0" smtClean="0"/>
              <a:t>Anggota </a:t>
            </a:r>
            <a:r>
              <a:rPr lang="id-ID" b="1" dirty="0" smtClean="0"/>
              <a:t>	 :  </a:t>
            </a:r>
            <a:r>
              <a:rPr lang="id-ID" b="1" dirty="0" smtClean="0"/>
              <a:t>Sumut, Sumsel, Lampung, Banten,DKI Jakarta, Jabar, Jateng, Jatim, Sulut, Sulsel, Sultra, Sulteng, Sulbar, </a:t>
            </a:r>
            <a:r>
              <a:rPr lang="id-ID" b="1" dirty="0" smtClean="0"/>
              <a:t>NTB, NTT, </a:t>
            </a:r>
            <a:r>
              <a:rPr lang="id-ID" b="1" dirty="0" smtClean="0"/>
              <a:t>Maluku, Malut, Papua, Papua Barat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686800" cy="838200"/>
          </a:xfrm>
        </p:spPr>
        <p:txBody>
          <a:bodyPr/>
          <a:lstStyle/>
          <a:p>
            <a:r>
              <a:rPr lang="id-ID" b="1" dirty="0" smtClean="0"/>
              <a:t>perencanaan</a:t>
            </a:r>
            <a:endParaRPr lang="id-ID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160272"/>
          <a:ext cx="8686800" cy="5321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792"/>
                <a:gridCol w="3024336"/>
                <a:gridCol w="2895972"/>
                <a:gridCol w="2171700"/>
              </a:tblGrid>
              <a:tr h="802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latin typeface="Calibri"/>
                          <a:ea typeface="Calibri"/>
                          <a:cs typeface="Times New Roman"/>
                        </a:rPr>
                        <a:t>KENDALA </a:t>
                      </a: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PEMENUHAN KEBUTUHAN OBAT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USUL SOLUSI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PELAKSANA (PUSAT/PROPINSI/KAB/KOTA/PUSKESMAS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34341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1.</a:t>
                      </a:r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Koordinasi yang belum berjalan dengan baik antara program dengan farmasi di tingkat Kab/Kota/Prov/Pusat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>
                        <a:buFont typeface="Arial" pitchFamily="34" charset="0"/>
                        <a:buChar char="•"/>
                      </a:pPr>
                      <a:r>
                        <a:rPr kumimoji="0"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Membuat SK Tim Perencanaan Obat Terpadu tingkat Kab/Kota/Prov/Pusat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Kab/Kota/Prov/Pusat</a:t>
                      </a:r>
                      <a:endParaRPr lang="id-ID" dirty="0"/>
                    </a:p>
                  </a:txBody>
                  <a:tcPr/>
                </a:tc>
              </a:tr>
              <a:tr h="1919654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lvl="1" indent="-265113">
                        <a:buFont typeface="Arial" pitchFamily="34" charset="0"/>
                        <a:buChar char="•"/>
                      </a:pPr>
                      <a:r>
                        <a:rPr kumimoji="0"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Dilaksanakan rapat koordinasi di masing-masing tingkatan paling lambat bulan Maret (Kab/Kota), bulan April (provinsi), bulan Mei (Pusat)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53876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87257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Belum ada anggaran untuk penyediaan buffer stok obat program di tingkat Provinsi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Disediakan anggaran dari APBD Provinsi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Provinsi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/>
          <a:lstStyle/>
          <a:p>
            <a:r>
              <a:rPr lang="id-ID" b="1" dirty="0" smtClean="0"/>
              <a:t>pENGADAAN</a:t>
            </a:r>
            <a:endParaRPr lang="id-ID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268760"/>
          <a:ext cx="8686800" cy="4958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792"/>
                <a:gridCol w="2645568"/>
                <a:gridCol w="3274740"/>
                <a:gridCol w="2171700"/>
              </a:tblGrid>
              <a:tr h="763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latin typeface="Calibri"/>
                          <a:ea typeface="Calibri"/>
                          <a:cs typeface="Times New Roman"/>
                        </a:rPr>
                        <a:t>KENDALA </a:t>
                      </a: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PEMENUHAN KEBUTUHAN OBAT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USUL SOLUSI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PELAKSANA (PUSAT/PROPINSI/KAB/KOTA/PUSKESMAS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33417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Calibri"/>
                          <a:cs typeface="Times New Roman"/>
                        </a:rPr>
                        <a:t>Penyedia tidak memenuhi permintaan pembelian obat Tablet Tambah Darah melalui e-purchasing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Usul kepada penyedia untuk menyediakan TTD sesuai dengan jumlah yang diusulkan ke LKPP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RKO TTD yang disampaikan ke LKPP ditambah 10% untuk mengantisipasi pembelian dari RS swasta</a:t>
                      </a:r>
                    </a:p>
                    <a:p>
                      <a:pPr marL="3476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(Catt: Jabar &amp; Papua semua diusulkan melalui Pusat)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 smtClean="0">
                          <a:latin typeface="Calibri"/>
                          <a:ea typeface="Calibri"/>
                          <a:cs typeface="Times New Roman"/>
                        </a:rPr>
                        <a:t>Pusat 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/>
          <a:lstStyle/>
          <a:p>
            <a:r>
              <a:rPr lang="id-ID" b="1" dirty="0" smtClean="0"/>
              <a:t>pENGADAAN</a:t>
            </a:r>
            <a:endParaRPr lang="id-ID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160272"/>
          <a:ext cx="8686800" cy="4696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792"/>
                <a:gridCol w="3024336"/>
                <a:gridCol w="2895972"/>
                <a:gridCol w="2171700"/>
              </a:tblGrid>
              <a:tr h="802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latin typeface="Calibri"/>
                          <a:ea typeface="Calibri"/>
                          <a:cs typeface="Times New Roman"/>
                        </a:rPr>
                        <a:t>KENDALA </a:t>
                      </a: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PEMENUHAN KEBUTUHAN OBAT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USUL SOLUSI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PELAKSANA (PUSAT/PROPINSI/KAB/KOTA/PUSKESMAS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3876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2000">
                          <a:latin typeface="Calibri"/>
                          <a:ea typeface="Calibri"/>
                          <a:cs typeface="Times New Roman"/>
                        </a:rPr>
                        <a:t>Stok mineral mix berlebihan hampir di semua provinsi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2000">
                          <a:latin typeface="Calibri"/>
                          <a:ea typeface="Calibri"/>
                          <a:cs typeface="Times New Roman"/>
                        </a:rPr>
                        <a:t>Kurangnya sosialisasi penggunaan mineral mix oleh rogram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Calibri"/>
                          <a:cs typeface="Times New Roman"/>
                        </a:rPr>
                        <a:t>Sosialisasi pemanfaatan mineral mix oleh program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Kab/Kota/Provinsi/Pusat</a:t>
                      </a:r>
                    </a:p>
                  </a:txBody>
                  <a:tcPr marL="68580" marR="68580" marT="0" marB="0"/>
                </a:tc>
              </a:tr>
              <a:tr h="87257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Calibri"/>
                          <a:cs typeface="Times New Roman"/>
                        </a:rPr>
                        <a:t>Kesulitan dalam pengadaan reagen pemeriksan Hb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Calibri"/>
                          <a:cs typeface="Times New Roman"/>
                        </a:rPr>
                        <a:t>Koordinasi dengan program KIA untuk dianggarkan di APBD I / II dalam penyediaan reagen pemeriksaan Hb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Kab/Kota/Provinsi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/>
          <a:lstStyle/>
          <a:p>
            <a:r>
              <a:rPr lang="id-ID" b="1" dirty="0" smtClean="0"/>
              <a:t>LOGISTIK</a:t>
            </a:r>
            <a:endParaRPr lang="id-ID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160272"/>
          <a:ext cx="8686800" cy="4655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792"/>
                <a:gridCol w="3024336"/>
                <a:gridCol w="2895972"/>
                <a:gridCol w="2171700"/>
              </a:tblGrid>
              <a:tr h="802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latin typeface="Calibri"/>
                          <a:ea typeface="Calibri"/>
                          <a:cs typeface="Times New Roman"/>
                        </a:rPr>
                        <a:t>KENDALA </a:t>
                      </a: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PEMENUHAN KEBUTUHAN OBAT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USUL SOLUSI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PELAKSANA (PUSAT/PROPINSI/KAB/KOTA/PUSKESMAS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3876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Calibri"/>
                          <a:cs typeface="Times New Roman"/>
                        </a:rPr>
                        <a:t>Stok MgSO4 dan Calcium Glukonas injeksi tidak terserap di Puskesmas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2000">
                          <a:latin typeface="Calibri"/>
                          <a:ea typeface="Calibri"/>
                          <a:cs typeface="Times New Roman"/>
                        </a:rPr>
                        <a:t>Stok yang tidak terserap dapat dimanfaatkan oleh RS Kab/Kota/Provinsi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2000">
                          <a:latin typeface="Calibri"/>
                          <a:ea typeface="Calibri"/>
                          <a:cs typeface="Times New Roman"/>
                        </a:rPr>
                        <a:t>Harus diidentifikasi provinsi yang memiliki prevalensi eklampsi tinggi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Calibri"/>
                          <a:cs typeface="Times New Roman"/>
                        </a:rPr>
                        <a:t>Kab/Kota/Provinsi/Pusat</a:t>
                      </a:r>
                    </a:p>
                  </a:txBody>
                  <a:tcPr marL="68580" marR="68580" marT="0" marB="0"/>
                </a:tc>
              </a:tr>
              <a:tr h="87257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Calibri"/>
                          <a:cs typeface="Times New Roman"/>
                        </a:rPr>
                        <a:t>Kondisi cold chain di lapangan (puskesmas) tidak memenuhi standar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Calibri"/>
                          <a:cs typeface="Times New Roman"/>
                        </a:rPr>
                        <a:t>Pengadaan cold chain melalui dana APBD II atau DAK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Kab/Kota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/>
          <a:lstStyle/>
          <a:p>
            <a:r>
              <a:rPr lang="id-ID" b="1" dirty="0" smtClean="0"/>
              <a:t>DISTRIBUSI</a:t>
            </a:r>
            <a:endParaRPr lang="id-ID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160272"/>
          <a:ext cx="8686800" cy="4696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792"/>
                <a:gridCol w="3024336"/>
                <a:gridCol w="2895972"/>
                <a:gridCol w="2171700"/>
              </a:tblGrid>
              <a:tr h="802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latin typeface="Calibri"/>
                          <a:ea typeface="Calibri"/>
                          <a:cs typeface="Times New Roman"/>
                        </a:rPr>
                        <a:t>KENDALA </a:t>
                      </a: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PEMENUHAN KEBUTUHAN OBAT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USUL SOLUSI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PELAKSANA (PUSAT/PROPINSI/KAB/KOTA/PUSKESMAS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3876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Calibri"/>
                          <a:cs typeface="Times New Roman"/>
                        </a:rPr>
                        <a:t>Tidak ada dana distribusi obat dari IFK ke Puskesmas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2000">
                          <a:latin typeface="Calibri"/>
                          <a:ea typeface="Calibri"/>
                          <a:cs typeface="Times New Roman"/>
                        </a:rPr>
                        <a:t>Harus disiapkan anggaran melalui APBD II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2000">
                          <a:latin typeface="Calibri"/>
                          <a:ea typeface="Calibri"/>
                          <a:cs typeface="Times New Roman"/>
                        </a:rPr>
                        <a:t>Advokasi pemerintah daerah untuk menyiapkan anggaran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2000">
                          <a:latin typeface="Calibri"/>
                          <a:ea typeface="Calibri"/>
                          <a:cs typeface="Times New Roman"/>
                        </a:rPr>
                        <a:t>Revisi Juknis DAK agar bisa menggunakan dana DAK untuk distribusi obat ke Puskesmas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Kab/Kota/Pusat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/>
          <a:lstStyle/>
          <a:p>
            <a:r>
              <a:rPr lang="id-ID" b="1" dirty="0" smtClean="0"/>
              <a:t>PELAPORAN</a:t>
            </a:r>
            <a:endParaRPr lang="id-ID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160272"/>
          <a:ext cx="8686800" cy="1872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792"/>
                <a:gridCol w="3024336"/>
                <a:gridCol w="2895972"/>
                <a:gridCol w="2171700"/>
              </a:tblGrid>
              <a:tr h="802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latin typeface="Calibri"/>
                          <a:ea typeface="Calibri"/>
                          <a:cs typeface="Times New Roman"/>
                        </a:rPr>
                        <a:t>KENDALA </a:t>
                      </a: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PEMENUHAN KEBUTUHAN OBAT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USUL SOLUSI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PELAKSANA (PUSAT/PROPINSI/KAB/KOTA/PUSKESMAS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3876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Calibri"/>
                          <a:cs typeface="Times New Roman"/>
                        </a:rPr>
                        <a:t>Pelaporan penggunaan obat oleh program belum tepat waktu dan akurat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Calibri"/>
                          <a:cs typeface="Times New Roman"/>
                        </a:rPr>
                        <a:t>Pelaporan obat menggunakan aplikasi sistem e-logistik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Kab/Kota/Provinsi/Pusat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/>
          <a:lstStyle/>
          <a:p>
            <a:r>
              <a:rPr lang="id-ID" dirty="0" smtClean="0"/>
              <a:t>monitoring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160272"/>
          <a:ext cx="8686800" cy="3274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792"/>
                <a:gridCol w="3024336"/>
                <a:gridCol w="2895972"/>
                <a:gridCol w="2171700"/>
              </a:tblGrid>
              <a:tr h="802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latin typeface="Calibri"/>
                          <a:ea typeface="Calibri"/>
                          <a:cs typeface="Times New Roman"/>
                        </a:rPr>
                        <a:t>KENDALA </a:t>
                      </a: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PEMENUHAN KEBUTUHAN OBAT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USUL SOLUSI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PELAKSANA (PUSAT/PROPINSI/KAB/KOTA/PUSKESMAS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3876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Tidak tercapainya target AKI, AKB dan prevalensi gizi buruk karena kurangnya koordinasi antar program yang melibatkan farmasi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2000">
                          <a:latin typeface="Calibri"/>
                          <a:ea typeface="Calibri"/>
                          <a:cs typeface="Times New Roman"/>
                        </a:rPr>
                        <a:t>Dilaksanakan monitoring terpadu dengan program KIA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2000">
                          <a:latin typeface="Calibri"/>
                          <a:ea typeface="Calibri"/>
                          <a:cs typeface="Times New Roman"/>
                        </a:rPr>
                        <a:t>Pemberian penjelasan tentang manfaat dan efek samping obat kepada sasaran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Calibri"/>
                          <a:ea typeface="Calibri"/>
                          <a:cs typeface="Times New Roman"/>
                        </a:rPr>
                        <a:t>Kab/Kota/Provinsi/Pusat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</TotalTime>
  <Words>463</Words>
  <Application>Microsoft Office PowerPoint</Application>
  <PresentationFormat>On-screen Show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DUKUNGAN OBAT &amp; PERBEKKES DALAM RANGKA PERCEPATAN, PENURUNAN AKI, AKB DAN PREVALENSI GIZI BURUK</vt:lpstr>
      <vt:lpstr>KELOMPOK 3</vt:lpstr>
      <vt:lpstr>perencanaan</vt:lpstr>
      <vt:lpstr>pENGADAAN</vt:lpstr>
      <vt:lpstr>pENGADAAN</vt:lpstr>
      <vt:lpstr>LOGISTIK</vt:lpstr>
      <vt:lpstr>DISTRIBUSI</vt:lpstr>
      <vt:lpstr>PELAPORAN</vt:lpstr>
      <vt:lpstr>monitoring</vt:lpstr>
      <vt:lpstr>sdm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DUKUNGAN OBAT &amp; PERBEKKES DALAM RANGKA PERCEPATAN, PENURUNAN AKI, AKB DAN PREVALENSI GIZI BURUK</dc:title>
  <dc:creator>Dian</dc:creator>
  <cp:lastModifiedBy>Dian</cp:lastModifiedBy>
  <cp:revision>4</cp:revision>
  <dcterms:created xsi:type="dcterms:W3CDTF">2015-05-22T04:13:26Z</dcterms:created>
  <dcterms:modified xsi:type="dcterms:W3CDTF">2015-05-22T05:17:18Z</dcterms:modified>
</cp:coreProperties>
</file>